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5" r:id="rId50"/>
    <p:sldId id="306" r:id="rId51"/>
    <p:sldId id="307" r:id="rId52"/>
    <p:sldId id="304"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CHIVES USER" initials="AU" lastIdx="1" clrIdx="0">
    <p:extLst>
      <p:ext uri="{19B8F6BF-5375-455C-9EA6-DF929625EA0E}">
        <p15:presenceInfo xmlns:p15="http://schemas.microsoft.com/office/powerpoint/2012/main" userId="ARCHIVE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5-28T10:08:39.174" idx="1">
    <p:pos x="10" y="10"/>
    <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37CDC9-85D9-4A91-B4A0-6524213D1CD9}" type="datetimeFigureOut">
              <a:rPr lang="en-US" smtClean="0"/>
              <a:t>8/4/2025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C494-7B0B-4163-AB00-71EBE31B40F2}" type="slidenum">
              <a:rPr lang="en-US" smtClean="0"/>
              <a:t>‹#›</a:t>
            </a:fld>
            <a:endParaRPr lang="en-US"/>
          </a:p>
        </p:txBody>
      </p:sp>
    </p:spTree>
    <p:extLst>
      <p:ext uri="{BB962C8B-B14F-4D97-AF65-F5344CB8AC3E}">
        <p14:creationId xmlns:p14="http://schemas.microsoft.com/office/powerpoint/2010/main" val="2021950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74BDE2-F7DE-4DBA-90E1-19B29900A48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1965327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74BDE2-F7DE-4DBA-90E1-19B29900A48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390348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874BDE2-F7DE-4DBA-90E1-19B29900A48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678392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74BDE2-F7DE-4DBA-90E1-19B29900A48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352017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74BDE2-F7DE-4DBA-90E1-19B29900A48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108501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74BDE2-F7DE-4DBA-90E1-19B29900A48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600489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74BDE2-F7DE-4DBA-90E1-19B29900A48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1963271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74BDE2-F7DE-4DBA-90E1-19B29900A48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2712029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74BDE2-F7DE-4DBA-90E1-19B29900A48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2224991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74BDE2-F7DE-4DBA-90E1-19B29900A48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1083904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74BDE2-F7DE-4DBA-90E1-19B29900A48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1375C-BF1E-4FFC-BC49-849AC37E05A4}" type="slidenum">
              <a:rPr lang="en-US" smtClean="0"/>
              <a:t>‹#›</a:t>
            </a:fld>
            <a:endParaRPr lang="en-US"/>
          </a:p>
        </p:txBody>
      </p:sp>
    </p:spTree>
    <p:extLst>
      <p:ext uri="{BB962C8B-B14F-4D97-AF65-F5344CB8AC3E}">
        <p14:creationId xmlns:p14="http://schemas.microsoft.com/office/powerpoint/2010/main" val="3952455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74BDE2-F7DE-4DBA-90E1-19B29900A488}" type="datetimeFigureOut">
              <a:rPr lang="en-US" smtClean="0"/>
              <a:t>8/4/2025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81375C-BF1E-4FFC-BC49-849AC37E05A4}" type="slidenum">
              <a:rPr lang="en-US" smtClean="0"/>
              <a:t>‹#›</a:t>
            </a:fld>
            <a:endParaRPr lang="en-US"/>
          </a:p>
        </p:txBody>
      </p:sp>
    </p:spTree>
    <p:extLst>
      <p:ext uri="{BB962C8B-B14F-4D97-AF65-F5344CB8AC3E}">
        <p14:creationId xmlns:p14="http://schemas.microsoft.com/office/powerpoint/2010/main" val="199005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comments" Target="../comments/comment1.xml"/><Relationship Id="rId2" Type="http://schemas.openxmlformats.org/officeDocument/2006/relationships/image" Target="../media/image29.jpg"/><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image" Target="../media/image34.jpg"/><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37.jpeg"/><Relationship Id="rId4" Type="http://schemas.openxmlformats.org/officeDocument/2006/relationships/image" Target="../media/image36.jpg"/></Relationships>
</file>

<file path=ppt/slides/_rels/slide1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1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47.jpg"/></Relationships>
</file>

<file path=ppt/slides/_rels/slide1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1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g"/></Relationships>
</file>

<file path=ppt/slides/_rels/slide15.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g"/><Relationship Id="rId2" Type="http://schemas.openxmlformats.org/officeDocument/2006/relationships/image" Target="../media/image57.jpg"/><Relationship Id="rId1" Type="http://schemas.openxmlformats.org/officeDocument/2006/relationships/slideLayout" Target="../slideLayouts/slideLayout7.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s>
</file>

<file path=ppt/slides/_rels/slide1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17.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g"/><Relationship Id="rId2" Type="http://schemas.openxmlformats.org/officeDocument/2006/relationships/image" Target="../media/image67.jpg"/><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18.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jpg"/><Relationship Id="rId7" Type="http://schemas.openxmlformats.org/officeDocument/2006/relationships/image" Target="../media/image78.jpg"/><Relationship Id="rId2" Type="http://schemas.openxmlformats.org/officeDocument/2006/relationships/image" Target="../media/image73.jp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g"/><Relationship Id="rId4" Type="http://schemas.openxmlformats.org/officeDocument/2006/relationships/image" Target="../media/image75.jpg"/><Relationship Id="rId9" Type="http://schemas.openxmlformats.org/officeDocument/2006/relationships/image" Target="../media/image80.jpg"/></Relationships>
</file>

<file path=ppt/slides/_rels/slide1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7.xml"/><Relationship Id="rId5" Type="http://schemas.openxmlformats.org/officeDocument/2006/relationships/image" Target="../media/image88.jpg"/><Relationship Id="rId4" Type="http://schemas.openxmlformats.org/officeDocument/2006/relationships/image" Target="../media/image87.jpg"/></Relationships>
</file>

<file path=ppt/slides/_rels/slide2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g"/><Relationship Id="rId1" Type="http://schemas.openxmlformats.org/officeDocument/2006/relationships/slideLayout" Target="../slideLayouts/slideLayout7.xml"/><Relationship Id="rId4" Type="http://schemas.openxmlformats.org/officeDocument/2006/relationships/image" Target="../media/image117.jpeg"/></Relationships>
</file>

<file path=ppt/slides/_rels/slide3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1.jpeg"/><Relationship Id="rId7" Type="http://schemas.openxmlformats.org/officeDocument/2006/relationships/image" Target="../media/image125.jpeg"/><Relationship Id="rId2" Type="http://schemas.openxmlformats.org/officeDocument/2006/relationships/image" Target="../media/image120.jpg"/><Relationship Id="rId1" Type="http://schemas.openxmlformats.org/officeDocument/2006/relationships/slideLayout" Target="../slideLayouts/slideLayout7.xml"/><Relationship Id="rId6" Type="http://schemas.openxmlformats.org/officeDocument/2006/relationships/image" Target="../media/image124.jpg"/><Relationship Id="rId5" Type="http://schemas.openxmlformats.org/officeDocument/2006/relationships/image" Target="../media/image123.jpg"/><Relationship Id="rId4" Type="http://schemas.openxmlformats.org/officeDocument/2006/relationships/image" Target="../media/image122.jpg"/></Relationships>
</file>

<file path=ppt/slides/_rels/slide39.xml.rels><?xml version="1.0" encoding="UTF-8" standalone="yes"?>
<Relationships xmlns="http://schemas.openxmlformats.org/package/2006/relationships"><Relationship Id="rId3" Type="http://schemas.openxmlformats.org/officeDocument/2006/relationships/image" Target="../media/image127.jpeg"/><Relationship Id="rId7" Type="http://schemas.openxmlformats.org/officeDocument/2006/relationships/image" Target="../media/image131.jpeg"/><Relationship Id="rId2" Type="http://schemas.openxmlformats.org/officeDocument/2006/relationships/image" Target="../media/image126.jpg"/><Relationship Id="rId1" Type="http://schemas.openxmlformats.org/officeDocument/2006/relationships/slideLayout" Target="../slideLayouts/slideLayout7.xml"/><Relationship Id="rId6" Type="http://schemas.openxmlformats.org/officeDocument/2006/relationships/image" Target="../media/image130.jpg"/><Relationship Id="rId5" Type="http://schemas.openxmlformats.org/officeDocument/2006/relationships/image" Target="../media/image129.jpeg"/><Relationship Id="rId4" Type="http://schemas.openxmlformats.org/officeDocument/2006/relationships/image" Target="../media/image128.jpg"/></Relationships>
</file>

<file path=ppt/slides/_rels/slide40.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32.jpg"/><Relationship Id="rId1" Type="http://schemas.openxmlformats.org/officeDocument/2006/relationships/slideLayout" Target="../slideLayouts/slideLayout7.xml"/><Relationship Id="rId5" Type="http://schemas.openxmlformats.org/officeDocument/2006/relationships/image" Target="../media/image135.jpg"/><Relationship Id="rId4" Type="http://schemas.openxmlformats.org/officeDocument/2006/relationships/image" Target="../media/image134.jpg"/></Relationships>
</file>

<file path=ppt/slides/_rels/slide41.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image" Target="../media/image136.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image" Target="../media/image140.jpg"/><Relationship Id="rId1" Type="http://schemas.openxmlformats.org/officeDocument/2006/relationships/slideLayout" Target="../slideLayouts/slideLayout7.xml"/><Relationship Id="rId6" Type="http://schemas.openxmlformats.org/officeDocument/2006/relationships/image" Target="../media/image144.jpg"/><Relationship Id="rId5" Type="http://schemas.openxmlformats.org/officeDocument/2006/relationships/image" Target="../media/image143.jpg"/><Relationship Id="rId4" Type="http://schemas.openxmlformats.org/officeDocument/2006/relationships/image" Target="../media/image142.jpg"/></Relationships>
</file>

<file path=ppt/slides/_rels/slide44.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image" Target="../media/image145.jpg"/><Relationship Id="rId1" Type="http://schemas.openxmlformats.org/officeDocument/2006/relationships/slideLayout" Target="../slideLayouts/slideLayout7.xml"/><Relationship Id="rId4" Type="http://schemas.openxmlformats.org/officeDocument/2006/relationships/image" Target="../media/image147.jpeg"/></Relationships>
</file>

<file path=ppt/slides/_rels/slide45.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7.xml"/><Relationship Id="rId4" Type="http://schemas.openxmlformats.org/officeDocument/2006/relationships/image" Target="../media/image154.jpeg"/></Relationships>
</file>

<file path=ppt/slides/_rels/slide48.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image" Target="../media/image155.jpg"/><Relationship Id="rId1" Type="http://schemas.openxmlformats.org/officeDocument/2006/relationships/slideLayout" Target="../slideLayouts/slideLayout7.xml"/><Relationship Id="rId5" Type="http://schemas.openxmlformats.org/officeDocument/2006/relationships/image" Target="../media/image158.jpg"/><Relationship Id="rId4" Type="http://schemas.openxmlformats.org/officeDocument/2006/relationships/image" Target="../media/image157.jpg"/></Relationships>
</file>

<file path=ppt/slides/_rels/slide49.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image" Target="../media/image159.jpg"/><Relationship Id="rId1" Type="http://schemas.openxmlformats.org/officeDocument/2006/relationships/slideLayout" Target="../slideLayouts/slideLayout7.xml"/><Relationship Id="rId4" Type="http://schemas.openxmlformats.org/officeDocument/2006/relationships/image" Target="../media/image161.jpg"/></Relationships>
</file>

<file path=ppt/slides/_rels/slide50.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image" Target="../media/image162.jpg"/><Relationship Id="rId1" Type="http://schemas.openxmlformats.org/officeDocument/2006/relationships/slideLayout" Target="../slideLayouts/slideLayout7.xml"/><Relationship Id="rId5" Type="http://schemas.openxmlformats.org/officeDocument/2006/relationships/image" Target="../media/image165.jpg"/><Relationship Id="rId4" Type="http://schemas.openxmlformats.org/officeDocument/2006/relationships/image" Target="../media/image164.jpg"/></Relationships>
</file>

<file path=ppt/slides/_rels/slide51.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image" Target="../media/image166.jpg"/><Relationship Id="rId1" Type="http://schemas.openxmlformats.org/officeDocument/2006/relationships/slideLayout" Target="../slideLayouts/slideLayout7.xml"/><Relationship Id="rId4" Type="http://schemas.openxmlformats.org/officeDocument/2006/relationships/image" Target="../media/image168.jpg"/></Relationships>
</file>

<file path=ppt/slides/_rels/slide52.xml.rels><?xml version="1.0" encoding="UTF-8" standalone="yes"?>
<Relationships xmlns="http://schemas.openxmlformats.org/package/2006/relationships"><Relationship Id="rId3" Type="http://schemas.openxmlformats.org/officeDocument/2006/relationships/image" Target="../media/image170.jpeg"/><Relationship Id="rId7" Type="http://schemas.openxmlformats.org/officeDocument/2006/relationships/image" Target="../media/image174.jpeg"/><Relationship Id="rId2" Type="http://schemas.openxmlformats.org/officeDocument/2006/relationships/image" Target="../media/image169.jpeg"/><Relationship Id="rId1" Type="http://schemas.openxmlformats.org/officeDocument/2006/relationships/slideLayout" Target="../slideLayouts/slideLayout7.xml"/><Relationship Id="rId6" Type="http://schemas.openxmlformats.org/officeDocument/2006/relationships/image" Target="../media/image173.jpeg"/><Relationship Id="rId5" Type="http://schemas.openxmlformats.org/officeDocument/2006/relationships/image" Target="../media/image172.jpeg"/><Relationship Id="rId4" Type="http://schemas.openxmlformats.org/officeDocument/2006/relationships/image" Target="../media/image17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420205" y="21545"/>
            <a:ext cx="4858512" cy="3084576"/>
          </a:xfrm>
          <a:prstGeom prst="rect">
            <a:avLst/>
          </a:prstGeom>
        </p:spPr>
      </p:pic>
      <p:sp>
        <p:nvSpPr>
          <p:cNvPr id="6" name="TextBox 5"/>
          <p:cNvSpPr txBox="1"/>
          <p:nvPr/>
        </p:nvSpPr>
        <p:spPr>
          <a:xfrm>
            <a:off x="5807224" y="333082"/>
            <a:ext cx="1919037" cy="1477328"/>
          </a:xfrm>
          <a:prstGeom prst="rect">
            <a:avLst/>
          </a:prstGeom>
          <a:noFill/>
        </p:spPr>
        <p:txBody>
          <a:bodyPr wrap="square" rtlCol="0">
            <a:spAutoFit/>
          </a:bodyPr>
          <a:lstStyle/>
          <a:p>
            <a:r>
              <a:rPr lang="en-US" dirty="0" smtClean="0"/>
              <a:t>Left: Original Introduction to Bougainville Photographic Files </a:t>
            </a:r>
          </a:p>
          <a:p>
            <a:r>
              <a:rPr lang="en-US" dirty="0" smtClean="0"/>
              <a:t>ARCH III. Files</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389" y="3718560"/>
            <a:ext cx="4910328" cy="313944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4002" y="2868080"/>
            <a:ext cx="4907280" cy="3136392"/>
          </a:xfrm>
          <a:prstGeom prst="rect">
            <a:avLst/>
          </a:prstGeom>
        </p:spPr>
      </p:pic>
      <p:sp>
        <p:nvSpPr>
          <p:cNvPr id="10" name="TextBox 9"/>
          <p:cNvSpPr txBox="1"/>
          <p:nvPr/>
        </p:nvSpPr>
        <p:spPr>
          <a:xfrm>
            <a:off x="302004" y="3158425"/>
            <a:ext cx="4915948" cy="369332"/>
          </a:xfrm>
          <a:prstGeom prst="rect">
            <a:avLst/>
          </a:prstGeom>
          <a:noFill/>
        </p:spPr>
        <p:txBody>
          <a:bodyPr wrap="square" rtlCol="0">
            <a:spAutoFit/>
          </a:bodyPr>
          <a:lstStyle/>
          <a:p>
            <a:r>
              <a:rPr lang="en-US" sz="900" dirty="0" smtClean="0"/>
              <a:t>Below: At the top of </a:t>
            </a:r>
            <a:r>
              <a:rPr lang="en-US" sz="900" dirty="0" err="1" smtClean="0"/>
              <a:t>Poporang</a:t>
            </a:r>
            <a:r>
              <a:rPr lang="en-US" sz="900" dirty="0" smtClean="0"/>
              <a:t> where the first foundation was made in the North </a:t>
            </a:r>
            <a:r>
              <a:rPr lang="en-US" sz="900" dirty="0" err="1" smtClean="0"/>
              <a:t>Solomons</a:t>
            </a:r>
            <a:r>
              <a:rPr lang="en-US" sz="900" dirty="0" smtClean="0"/>
              <a:t> Vicariate. </a:t>
            </a:r>
          </a:p>
          <a:p>
            <a:r>
              <a:rPr lang="en-US" sz="900" dirty="0" smtClean="0"/>
              <a:t>This is where two of the first Marist priests were buried, Fathers </a:t>
            </a:r>
            <a:r>
              <a:rPr lang="en-US" sz="900" dirty="0" err="1" smtClean="0"/>
              <a:t>Perpezat</a:t>
            </a:r>
            <a:r>
              <a:rPr lang="en-US" sz="900" dirty="0" smtClean="0"/>
              <a:t> and </a:t>
            </a:r>
            <a:r>
              <a:rPr lang="en-US" sz="900" dirty="0" err="1" smtClean="0"/>
              <a:t>Georgier</a:t>
            </a:r>
            <a:r>
              <a:rPr lang="en-US" sz="900" dirty="0" smtClean="0"/>
              <a:t>. Postcard.</a:t>
            </a:r>
          </a:p>
        </p:txBody>
      </p:sp>
      <p:sp>
        <p:nvSpPr>
          <p:cNvPr id="11" name="TextBox 10"/>
          <p:cNvSpPr txBox="1"/>
          <p:nvPr/>
        </p:nvSpPr>
        <p:spPr>
          <a:xfrm>
            <a:off x="5545122" y="2512437"/>
            <a:ext cx="1854995" cy="230832"/>
          </a:xfrm>
          <a:prstGeom prst="rect">
            <a:avLst/>
          </a:prstGeom>
          <a:noFill/>
        </p:spPr>
        <p:txBody>
          <a:bodyPr wrap="none" rtlCol="0">
            <a:spAutoFit/>
          </a:bodyPr>
          <a:lstStyle/>
          <a:p>
            <a:r>
              <a:rPr lang="en-US" sz="900" dirty="0" smtClean="0"/>
              <a:t>Below: inscription, back of Postcard</a:t>
            </a:r>
            <a:endParaRPr lang="en-US" sz="900" dirty="0"/>
          </a:p>
        </p:txBody>
      </p:sp>
    </p:spTree>
    <p:extLst>
      <p:ext uri="{BB962C8B-B14F-4D97-AF65-F5344CB8AC3E}">
        <p14:creationId xmlns:p14="http://schemas.microsoft.com/office/powerpoint/2010/main" val="2912034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680" y="73963"/>
            <a:ext cx="5087112" cy="316992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8792" y="73963"/>
            <a:ext cx="5093208" cy="3166872"/>
          </a:xfrm>
          <a:prstGeom prst="rect">
            <a:avLst/>
          </a:prstGeom>
        </p:spPr>
      </p:pic>
      <p:sp>
        <p:nvSpPr>
          <p:cNvPr id="4" name="TextBox 3"/>
          <p:cNvSpPr txBox="1"/>
          <p:nvPr/>
        </p:nvSpPr>
        <p:spPr>
          <a:xfrm>
            <a:off x="343949" y="3243883"/>
            <a:ext cx="4914843" cy="507831"/>
          </a:xfrm>
          <a:prstGeom prst="rect">
            <a:avLst/>
          </a:prstGeom>
          <a:noFill/>
        </p:spPr>
        <p:txBody>
          <a:bodyPr wrap="square" rtlCol="0">
            <a:spAutoFit/>
          </a:bodyPr>
          <a:lstStyle/>
          <a:p>
            <a:r>
              <a:rPr lang="en-US" sz="900" dirty="0" smtClean="0"/>
              <a:t>Above: Mission Station at </a:t>
            </a:r>
            <a:r>
              <a:rPr lang="en-US" sz="900" dirty="0" err="1" smtClean="0"/>
              <a:t>Poporang</a:t>
            </a:r>
            <a:r>
              <a:rPr lang="en-US" sz="900" dirty="0" smtClean="0"/>
              <a:t> showing the convent, chapel, school and native houses. Taken in 1930 </a:t>
            </a:r>
            <a:r>
              <a:rPr lang="en-US" sz="900" dirty="0" err="1" smtClean="0"/>
              <a:t>Poporang</a:t>
            </a:r>
            <a:r>
              <a:rPr lang="en-US" sz="900" dirty="0" smtClean="0"/>
              <a:t> station was in the </a:t>
            </a:r>
            <a:r>
              <a:rPr lang="en-US" sz="900" dirty="0" err="1" smtClean="0"/>
              <a:t>Shortland</a:t>
            </a:r>
            <a:r>
              <a:rPr lang="en-US" sz="900" dirty="0" smtClean="0"/>
              <a:t> Islands which </a:t>
            </a:r>
            <a:r>
              <a:rPr lang="en-US" sz="900" dirty="0" err="1" smtClean="0"/>
              <a:t>laters</a:t>
            </a:r>
            <a:r>
              <a:rPr lang="en-US" sz="900" dirty="0" smtClean="0"/>
              <a:t> became the Central </a:t>
            </a:r>
            <a:r>
              <a:rPr lang="en-US" sz="900" dirty="0" err="1" smtClean="0"/>
              <a:t>Solomons</a:t>
            </a:r>
            <a:r>
              <a:rPr lang="en-US" sz="900" dirty="0" smtClean="0"/>
              <a:t>. Postcard.</a:t>
            </a:r>
            <a:endParaRPr lang="en-US" sz="900" dirty="0"/>
          </a:p>
        </p:txBody>
      </p:sp>
      <p:sp>
        <p:nvSpPr>
          <p:cNvPr id="5" name="TextBox 4"/>
          <p:cNvSpPr txBox="1"/>
          <p:nvPr/>
        </p:nvSpPr>
        <p:spPr>
          <a:xfrm>
            <a:off x="10524269" y="373445"/>
            <a:ext cx="1274552" cy="646331"/>
          </a:xfrm>
          <a:prstGeom prst="rect">
            <a:avLst/>
          </a:prstGeom>
          <a:noFill/>
        </p:spPr>
        <p:txBody>
          <a:bodyPr wrap="square" rtlCol="0">
            <a:spAutoFit/>
          </a:bodyPr>
          <a:lstStyle/>
          <a:p>
            <a:r>
              <a:rPr lang="en-US" sz="900" dirty="0" smtClean="0"/>
              <a:t>Left: Back, inscription, </a:t>
            </a:r>
          </a:p>
          <a:p>
            <a:r>
              <a:rPr lang="en-US" sz="900" dirty="0" err="1" smtClean="0"/>
              <a:t>Poporang</a:t>
            </a:r>
            <a:r>
              <a:rPr lang="en-US" sz="900" dirty="0" smtClean="0"/>
              <a:t> Mission Station. </a:t>
            </a:r>
          </a:p>
          <a:p>
            <a:r>
              <a:rPr lang="en-US" sz="900" dirty="0" smtClean="0"/>
              <a:t>Postcard </a:t>
            </a:r>
            <a:endParaRPr lang="en-US" sz="9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171680" y="3751714"/>
            <a:ext cx="5013960" cy="3105912"/>
          </a:xfrm>
          <a:prstGeom prst="rect">
            <a:avLst/>
          </a:prstGeom>
        </p:spPr>
      </p:pic>
      <p:sp>
        <p:nvSpPr>
          <p:cNvPr id="7" name="TextBox 6"/>
          <p:cNvSpPr txBox="1"/>
          <p:nvPr/>
        </p:nvSpPr>
        <p:spPr>
          <a:xfrm>
            <a:off x="5185640" y="3898454"/>
            <a:ext cx="1016173" cy="1338828"/>
          </a:xfrm>
          <a:prstGeom prst="rect">
            <a:avLst/>
          </a:prstGeom>
          <a:noFill/>
        </p:spPr>
        <p:txBody>
          <a:bodyPr wrap="square" rtlCol="0">
            <a:spAutoFit/>
          </a:bodyPr>
          <a:lstStyle/>
          <a:p>
            <a:r>
              <a:rPr lang="en-US" sz="900" dirty="0" smtClean="0"/>
              <a:t>Left: Sisters’ School, </a:t>
            </a:r>
            <a:r>
              <a:rPr lang="en-US" sz="900" dirty="0" err="1" smtClean="0"/>
              <a:t>Poporang</a:t>
            </a:r>
            <a:r>
              <a:rPr lang="en-US" sz="900" dirty="0" smtClean="0"/>
              <a:t> North </a:t>
            </a:r>
            <a:r>
              <a:rPr lang="en-US" sz="900" dirty="0" err="1" smtClean="0"/>
              <a:t>Solomons</a:t>
            </a:r>
            <a:r>
              <a:rPr lang="en-US" sz="900" dirty="0" smtClean="0"/>
              <a:t>. </a:t>
            </a:r>
            <a:r>
              <a:rPr lang="en-US" sz="900" dirty="0" err="1" smtClean="0"/>
              <a:t>Srs</a:t>
            </a:r>
            <a:r>
              <a:rPr lang="en-US" sz="900" dirty="0" smtClean="0"/>
              <a:t>. M. </a:t>
            </a:r>
            <a:r>
              <a:rPr lang="en-US" sz="900" dirty="0" err="1" smtClean="0"/>
              <a:t>Placide</a:t>
            </a:r>
            <a:r>
              <a:rPr lang="en-US" sz="900" dirty="0" smtClean="0"/>
              <a:t> and </a:t>
            </a:r>
            <a:r>
              <a:rPr lang="en-US" sz="900" dirty="0" err="1" smtClean="0"/>
              <a:t>Adelberta</a:t>
            </a:r>
            <a:r>
              <a:rPr lang="en-US" sz="900" dirty="0" smtClean="0"/>
              <a:t> at </a:t>
            </a:r>
            <a:r>
              <a:rPr lang="en-US" sz="900" dirty="0" err="1" smtClean="0"/>
              <a:t>Poporang</a:t>
            </a:r>
            <a:r>
              <a:rPr lang="en-US" sz="900" dirty="0" smtClean="0"/>
              <a:t> with their school children. Photograph.</a:t>
            </a:r>
            <a:endParaRPr lang="en-US" sz="9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8870" y="3687706"/>
            <a:ext cx="4946904" cy="3169920"/>
          </a:xfrm>
          <a:prstGeom prst="rect">
            <a:avLst/>
          </a:prstGeom>
        </p:spPr>
      </p:pic>
      <p:sp>
        <p:nvSpPr>
          <p:cNvPr id="9" name="TextBox 8"/>
          <p:cNvSpPr txBox="1"/>
          <p:nvPr/>
        </p:nvSpPr>
        <p:spPr>
          <a:xfrm>
            <a:off x="6660859" y="3382382"/>
            <a:ext cx="2843868" cy="230832"/>
          </a:xfrm>
          <a:prstGeom prst="rect">
            <a:avLst/>
          </a:prstGeom>
          <a:noFill/>
        </p:spPr>
        <p:txBody>
          <a:bodyPr wrap="square" rtlCol="0">
            <a:spAutoFit/>
          </a:bodyPr>
          <a:lstStyle/>
          <a:p>
            <a:r>
              <a:rPr lang="en-US" sz="900" dirty="0" smtClean="0"/>
              <a:t>Below: Back, inscription, Sisters’ School Photograph</a:t>
            </a:r>
            <a:endParaRPr lang="en-US" sz="900" dirty="0"/>
          </a:p>
        </p:txBody>
      </p:sp>
    </p:spTree>
    <p:extLst>
      <p:ext uri="{BB962C8B-B14F-4D97-AF65-F5344CB8AC3E}">
        <p14:creationId xmlns:p14="http://schemas.microsoft.com/office/powerpoint/2010/main" val="32139766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5088" y="0"/>
            <a:ext cx="4713140" cy="2885813"/>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5149247" y="33206"/>
            <a:ext cx="4712208" cy="2819400"/>
          </a:xfrm>
          <a:prstGeom prst="rect">
            <a:avLst/>
          </a:prstGeom>
        </p:spPr>
      </p:pic>
      <p:sp>
        <p:nvSpPr>
          <p:cNvPr id="4" name="TextBox 3"/>
          <p:cNvSpPr txBox="1"/>
          <p:nvPr/>
        </p:nvSpPr>
        <p:spPr>
          <a:xfrm>
            <a:off x="295088" y="2885813"/>
            <a:ext cx="3858749" cy="230832"/>
          </a:xfrm>
          <a:prstGeom prst="rect">
            <a:avLst/>
          </a:prstGeom>
          <a:noFill/>
        </p:spPr>
        <p:txBody>
          <a:bodyPr wrap="none" rtlCol="0">
            <a:spAutoFit/>
          </a:bodyPr>
          <a:lstStyle/>
          <a:p>
            <a:r>
              <a:rPr lang="en-US" sz="900" dirty="0" smtClean="0"/>
              <a:t>Above: </a:t>
            </a:r>
            <a:r>
              <a:rPr lang="en-US" sz="900" dirty="0" err="1" smtClean="0"/>
              <a:t>Shortland</a:t>
            </a:r>
            <a:r>
              <a:rPr lang="en-US" sz="900" dirty="0" smtClean="0"/>
              <a:t> Islands, Two Catechists—one has his wife with him. Postcard.</a:t>
            </a:r>
            <a:endParaRPr lang="en-US" sz="900" dirty="0"/>
          </a:p>
        </p:txBody>
      </p:sp>
      <p:sp>
        <p:nvSpPr>
          <p:cNvPr id="5" name="TextBox 4"/>
          <p:cNvSpPr txBox="1"/>
          <p:nvPr/>
        </p:nvSpPr>
        <p:spPr>
          <a:xfrm>
            <a:off x="9940955" y="117796"/>
            <a:ext cx="1979800" cy="369332"/>
          </a:xfrm>
          <a:prstGeom prst="rect">
            <a:avLst/>
          </a:prstGeom>
          <a:noFill/>
        </p:spPr>
        <p:txBody>
          <a:bodyPr wrap="square" rtlCol="0">
            <a:spAutoFit/>
          </a:bodyPr>
          <a:lstStyle/>
          <a:p>
            <a:r>
              <a:rPr lang="en-US" sz="900" dirty="0" smtClean="0"/>
              <a:t>Left: Back, inscription: </a:t>
            </a:r>
            <a:r>
              <a:rPr lang="en-US" sz="900" dirty="0" err="1" smtClean="0"/>
              <a:t>Shortland</a:t>
            </a:r>
            <a:r>
              <a:rPr lang="en-US" sz="900" dirty="0" smtClean="0"/>
              <a:t> Islands, Two Catechists. Postcard</a:t>
            </a:r>
            <a:endParaRPr lang="en-US" sz="9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24484" y="2292161"/>
            <a:ext cx="3099816" cy="4748784"/>
          </a:xfrm>
          <a:prstGeom prst="rect">
            <a:avLst/>
          </a:prstGeom>
        </p:spPr>
      </p:pic>
      <p:sp>
        <p:nvSpPr>
          <p:cNvPr id="7" name="TextBox 6"/>
          <p:cNvSpPr txBox="1"/>
          <p:nvPr/>
        </p:nvSpPr>
        <p:spPr>
          <a:xfrm>
            <a:off x="4748784" y="3083438"/>
            <a:ext cx="7381697" cy="507831"/>
          </a:xfrm>
          <a:prstGeom prst="rect">
            <a:avLst/>
          </a:prstGeom>
          <a:noFill/>
        </p:spPr>
        <p:txBody>
          <a:bodyPr wrap="square" rtlCol="0">
            <a:spAutoFit/>
          </a:bodyPr>
          <a:lstStyle/>
          <a:p>
            <a:r>
              <a:rPr lang="en-US" sz="900" dirty="0" smtClean="0"/>
              <a:t>Left: Postcard featuring Great Chief and family. Numbers correspond to identified people in postcard. 1.) Great chief 2.) Wife of the chief who died after receiving baptism 3.) Firstborn of the chief 4-5.) Two other sons of the chief 6-8.) grandchildren of the chief 9-10.) Nephews of the chief—still “pagans.” Written by Fr. </a:t>
            </a:r>
            <a:r>
              <a:rPr lang="en-US" sz="900" dirty="0" err="1" smtClean="0"/>
              <a:t>Boch</a:t>
            </a:r>
            <a:r>
              <a:rPr lang="en-US" sz="900" dirty="0" smtClean="0"/>
              <a:t>, SM. 1930. Postcard</a:t>
            </a:r>
            <a:endParaRPr lang="en-US" sz="9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7372553" y="3591269"/>
            <a:ext cx="4757928" cy="3090672"/>
          </a:xfrm>
          <a:prstGeom prst="rect">
            <a:avLst/>
          </a:prstGeom>
        </p:spPr>
      </p:pic>
      <p:sp>
        <p:nvSpPr>
          <p:cNvPr id="9" name="TextBox 8"/>
          <p:cNvSpPr txBox="1"/>
          <p:nvPr/>
        </p:nvSpPr>
        <p:spPr>
          <a:xfrm>
            <a:off x="5301842" y="4345497"/>
            <a:ext cx="1937857" cy="507831"/>
          </a:xfrm>
          <a:prstGeom prst="rect">
            <a:avLst/>
          </a:prstGeom>
          <a:noFill/>
        </p:spPr>
        <p:txBody>
          <a:bodyPr wrap="square" rtlCol="0">
            <a:spAutoFit/>
          </a:bodyPr>
          <a:lstStyle/>
          <a:p>
            <a:r>
              <a:rPr lang="en-US" sz="900" dirty="0" smtClean="0"/>
              <a:t>Right: Back, inscription, Great Chief and family. Written by Fr. </a:t>
            </a:r>
            <a:r>
              <a:rPr lang="en-US" sz="900" dirty="0" err="1" smtClean="0"/>
              <a:t>Boch</a:t>
            </a:r>
            <a:r>
              <a:rPr lang="en-US" sz="900" dirty="0" smtClean="0"/>
              <a:t>, SM. Postcard. </a:t>
            </a:r>
            <a:endParaRPr lang="en-US" sz="900" dirty="0"/>
          </a:p>
        </p:txBody>
      </p:sp>
    </p:spTree>
    <p:extLst>
      <p:ext uri="{BB962C8B-B14F-4D97-AF65-F5344CB8AC3E}">
        <p14:creationId xmlns:p14="http://schemas.microsoft.com/office/powerpoint/2010/main" val="25472083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189759" y="0"/>
            <a:ext cx="4547616" cy="2834640"/>
          </a:xfrm>
          <a:prstGeom prst="rect">
            <a:avLst/>
          </a:prstGeom>
        </p:spPr>
      </p:pic>
      <p:sp>
        <p:nvSpPr>
          <p:cNvPr id="3" name="TextBox 2"/>
          <p:cNvSpPr txBox="1"/>
          <p:nvPr/>
        </p:nvSpPr>
        <p:spPr>
          <a:xfrm>
            <a:off x="343949" y="2834641"/>
            <a:ext cx="3934436" cy="230832"/>
          </a:xfrm>
          <a:prstGeom prst="rect">
            <a:avLst/>
          </a:prstGeom>
          <a:noFill/>
        </p:spPr>
        <p:txBody>
          <a:bodyPr wrap="square" rtlCol="0">
            <a:spAutoFit/>
          </a:bodyPr>
          <a:lstStyle/>
          <a:p>
            <a:r>
              <a:rPr lang="en-US" sz="900" dirty="0" smtClean="0"/>
              <a:t>Above: </a:t>
            </a:r>
            <a:r>
              <a:rPr lang="en-US" sz="900" dirty="0" err="1" smtClean="0"/>
              <a:t>Srs</a:t>
            </a:r>
            <a:r>
              <a:rPr lang="en-US" sz="900" dirty="0" smtClean="0"/>
              <a:t>. M. </a:t>
            </a:r>
            <a:r>
              <a:rPr lang="en-US" sz="900" dirty="0" err="1" smtClean="0"/>
              <a:t>Placide</a:t>
            </a:r>
            <a:r>
              <a:rPr lang="en-US" sz="900" dirty="0" smtClean="0"/>
              <a:t> and </a:t>
            </a:r>
            <a:r>
              <a:rPr lang="en-US" sz="900" dirty="0" err="1" smtClean="0"/>
              <a:t>Adelberta</a:t>
            </a:r>
            <a:r>
              <a:rPr lang="en-US" sz="900" dirty="0" smtClean="0"/>
              <a:t> at </a:t>
            </a:r>
            <a:r>
              <a:rPr lang="en-US" sz="900" dirty="0" err="1" smtClean="0"/>
              <a:t>Poporang</a:t>
            </a:r>
            <a:r>
              <a:rPr lang="en-US" sz="900" dirty="0" smtClean="0"/>
              <a:t>. Photograph.</a:t>
            </a:r>
            <a:endParaRPr lang="en-US" sz="9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4891565" y="-3047"/>
            <a:ext cx="4547616" cy="2837688"/>
          </a:xfrm>
          <a:prstGeom prst="rect">
            <a:avLst/>
          </a:prstGeom>
        </p:spPr>
      </p:pic>
      <p:sp>
        <p:nvSpPr>
          <p:cNvPr id="5" name="TextBox 4"/>
          <p:cNvSpPr txBox="1"/>
          <p:nvPr/>
        </p:nvSpPr>
        <p:spPr>
          <a:xfrm>
            <a:off x="4957894" y="2834641"/>
            <a:ext cx="3940502" cy="230832"/>
          </a:xfrm>
          <a:prstGeom prst="rect">
            <a:avLst/>
          </a:prstGeom>
          <a:noFill/>
        </p:spPr>
        <p:txBody>
          <a:bodyPr wrap="none" rtlCol="0">
            <a:spAutoFit/>
          </a:bodyPr>
          <a:lstStyle/>
          <a:p>
            <a:r>
              <a:rPr lang="en-US" sz="900" dirty="0" smtClean="0"/>
              <a:t>Above: Back, inscription, </a:t>
            </a:r>
            <a:r>
              <a:rPr lang="en-US" sz="900" dirty="0" err="1" smtClean="0"/>
              <a:t>Srs</a:t>
            </a:r>
            <a:r>
              <a:rPr lang="en-US" sz="900" dirty="0" smtClean="0"/>
              <a:t>. M. </a:t>
            </a:r>
            <a:r>
              <a:rPr lang="en-US" sz="900" dirty="0" err="1" smtClean="0"/>
              <a:t>Placide</a:t>
            </a:r>
            <a:r>
              <a:rPr lang="en-US" sz="900" dirty="0" smtClean="0"/>
              <a:t> and </a:t>
            </a:r>
            <a:r>
              <a:rPr lang="en-US" sz="900" dirty="0" err="1" smtClean="0"/>
              <a:t>Adelberta</a:t>
            </a:r>
            <a:r>
              <a:rPr lang="en-US" sz="900" dirty="0" smtClean="0"/>
              <a:t> at </a:t>
            </a:r>
            <a:r>
              <a:rPr lang="en-US" sz="900" dirty="0" err="1" smtClean="0"/>
              <a:t>Poporang</a:t>
            </a:r>
            <a:r>
              <a:rPr lang="en-US" sz="900" dirty="0" smtClean="0"/>
              <a:t>. Photograph.</a:t>
            </a:r>
            <a:endParaRPr lang="en-US" sz="9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189759" y="3767328"/>
            <a:ext cx="4401312" cy="309067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5068349" y="3767328"/>
            <a:ext cx="4370832" cy="3087624"/>
          </a:xfrm>
          <a:prstGeom prst="rect">
            <a:avLst/>
          </a:prstGeom>
        </p:spPr>
      </p:pic>
      <p:sp>
        <p:nvSpPr>
          <p:cNvPr id="8" name="TextBox 7"/>
          <p:cNvSpPr txBox="1"/>
          <p:nvPr/>
        </p:nvSpPr>
        <p:spPr>
          <a:xfrm>
            <a:off x="192080" y="3244854"/>
            <a:ext cx="4398992" cy="369332"/>
          </a:xfrm>
          <a:prstGeom prst="rect">
            <a:avLst/>
          </a:prstGeom>
          <a:noFill/>
        </p:spPr>
        <p:txBody>
          <a:bodyPr wrap="square" rtlCol="0">
            <a:spAutoFit/>
          </a:bodyPr>
          <a:lstStyle/>
          <a:p>
            <a:r>
              <a:rPr lang="en-US" sz="900" dirty="0" smtClean="0"/>
              <a:t>Below: </a:t>
            </a:r>
            <a:r>
              <a:rPr lang="en-US" sz="900" dirty="0" err="1" smtClean="0"/>
              <a:t>Srs</a:t>
            </a:r>
            <a:r>
              <a:rPr lang="en-US" sz="900" dirty="0" smtClean="0"/>
              <a:t>. M. Mathias and Dolores with school girls at Marist Mission, Kieta, Bougainville, New Guinea Territory, 1930. Photograph.</a:t>
            </a:r>
            <a:endParaRPr lang="en-US" sz="900" dirty="0"/>
          </a:p>
        </p:txBody>
      </p:sp>
      <p:sp>
        <p:nvSpPr>
          <p:cNvPr id="10" name="TextBox 9"/>
          <p:cNvSpPr txBox="1"/>
          <p:nvPr/>
        </p:nvSpPr>
        <p:spPr>
          <a:xfrm>
            <a:off x="5068349" y="3244854"/>
            <a:ext cx="5242141" cy="369332"/>
          </a:xfrm>
          <a:prstGeom prst="rect">
            <a:avLst/>
          </a:prstGeom>
          <a:noFill/>
        </p:spPr>
        <p:txBody>
          <a:bodyPr wrap="none" rtlCol="0">
            <a:spAutoFit/>
          </a:bodyPr>
          <a:lstStyle/>
          <a:p>
            <a:r>
              <a:rPr lang="en-US" sz="900" dirty="0" smtClean="0"/>
              <a:t>Below: Back, inscription, </a:t>
            </a:r>
            <a:r>
              <a:rPr lang="en-US" sz="900" dirty="0" err="1" smtClean="0"/>
              <a:t>Srs</a:t>
            </a:r>
            <a:r>
              <a:rPr lang="en-US" sz="900" dirty="0"/>
              <a:t>. M. Mathias and Dolores with school girls at Marist Mission, Kieta, Bougainville</a:t>
            </a:r>
            <a:r>
              <a:rPr lang="en-US" sz="900" dirty="0" smtClean="0"/>
              <a:t>,</a:t>
            </a:r>
          </a:p>
          <a:p>
            <a:r>
              <a:rPr lang="en-US" sz="900" dirty="0" smtClean="0"/>
              <a:t> </a:t>
            </a:r>
            <a:r>
              <a:rPr lang="en-US" sz="900" dirty="0"/>
              <a:t>New Guinea Territory, </a:t>
            </a:r>
            <a:r>
              <a:rPr lang="en-US" sz="900" dirty="0" smtClean="0"/>
              <a:t>1930. Photograph.</a:t>
            </a:r>
            <a:endParaRPr lang="en-US" dirty="0"/>
          </a:p>
        </p:txBody>
      </p:sp>
    </p:spTree>
    <p:extLst>
      <p:ext uri="{BB962C8B-B14F-4D97-AF65-F5344CB8AC3E}">
        <p14:creationId xmlns:p14="http://schemas.microsoft.com/office/powerpoint/2010/main" val="22804451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293405" y="623035"/>
            <a:ext cx="4373880" cy="311200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4748714" y="0"/>
            <a:ext cx="4355592" cy="3032760"/>
          </a:xfrm>
          <a:prstGeom prst="rect">
            <a:avLst/>
          </a:prstGeom>
        </p:spPr>
      </p:pic>
      <p:sp>
        <p:nvSpPr>
          <p:cNvPr id="4" name="TextBox 3"/>
          <p:cNvSpPr txBox="1"/>
          <p:nvPr/>
        </p:nvSpPr>
        <p:spPr>
          <a:xfrm>
            <a:off x="360727" y="335560"/>
            <a:ext cx="4022255" cy="230832"/>
          </a:xfrm>
          <a:prstGeom prst="rect">
            <a:avLst/>
          </a:prstGeom>
          <a:noFill/>
        </p:spPr>
        <p:txBody>
          <a:bodyPr wrap="none" rtlCol="0">
            <a:spAutoFit/>
          </a:bodyPr>
          <a:lstStyle/>
          <a:p>
            <a:r>
              <a:rPr lang="en-US" sz="900" dirty="0" smtClean="0"/>
              <a:t>Below: Sr. M. Camille and </a:t>
            </a:r>
            <a:r>
              <a:rPr lang="en-US" sz="900" dirty="0" err="1" smtClean="0"/>
              <a:t>Lidwina</a:t>
            </a:r>
            <a:r>
              <a:rPr lang="en-US" sz="900" dirty="0" smtClean="0"/>
              <a:t> with school girls at </a:t>
            </a:r>
            <a:r>
              <a:rPr lang="en-US" sz="900" dirty="0" err="1" smtClean="0"/>
              <a:t>Koromira</a:t>
            </a:r>
            <a:r>
              <a:rPr lang="en-US" sz="900" dirty="0" smtClean="0"/>
              <a:t>, 1930. Photograph.</a:t>
            </a:r>
            <a:endParaRPr lang="en-US" sz="900" dirty="0"/>
          </a:p>
        </p:txBody>
      </p:sp>
      <p:sp>
        <p:nvSpPr>
          <p:cNvPr id="5" name="TextBox 4"/>
          <p:cNvSpPr txBox="1"/>
          <p:nvPr/>
        </p:nvSpPr>
        <p:spPr>
          <a:xfrm>
            <a:off x="4748714" y="3095538"/>
            <a:ext cx="4278735" cy="230832"/>
          </a:xfrm>
          <a:prstGeom prst="rect">
            <a:avLst/>
          </a:prstGeom>
          <a:noFill/>
        </p:spPr>
        <p:txBody>
          <a:bodyPr wrap="none" rtlCol="0">
            <a:spAutoFit/>
          </a:bodyPr>
          <a:lstStyle/>
          <a:p>
            <a:r>
              <a:rPr lang="en-US" sz="900" dirty="0" smtClean="0"/>
              <a:t>Above: Back, inscription, Sr. M. Camille and </a:t>
            </a:r>
            <a:r>
              <a:rPr lang="en-US" sz="900" dirty="0" err="1"/>
              <a:t>L</a:t>
            </a:r>
            <a:r>
              <a:rPr lang="en-US" sz="900" dirty="0" err="1" smtClean="0"/>
              <a:t>idwina</a:t>
            </a:r>
            <a:r>
              <a:rPr lang="en-US" sz="900" dirty="0" smtClean="0"/>
              <a:t> with school girls at </a:t>
            </a:r>
            <a:r>
              <a:rPr lang="en-US" sz="900" dirty="0" err="1" smtClean="0"/>
              <a:t>Koromira</a:t>
            </a:r>
            <a:r>
              <a:rPr lang="en-US" sz="900" dirty="0" smtClean="0"/>
              <a:t>, 1930.</a:t>
            </a:r>
            <a:endParaRPr lang="en-US" sz="9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2187024" y="2985491"/>
            <a:ext cx="2865120" cy="447751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712661" y="3031210"/>
            <a:ext cx="2910840" cy="4431792"/>
          </a:xfrm>
          <a:prstGeom prst="rect">
            <a:avLst/>
          </a:prstGeom>
        </p:spPr>
      </p:pic>
      <p:sp>
        <p:nvSpPr>
          <p:cNvPr id="8" name="TextBox 7"/>
          <p:cNvSpPr txBox="1"/>
          <p:nvPr/>
        </p:nvSpPr>
        <p:spPr>
          <a:xfrm>
            <a:off x="486561" y="4211273"/>
            <a:ext cx="1015068" cy="1338828"/>
          </a:xfrm>
          <a:prstGeom prst="rect">
            <a:avLst/>
          </a:prstGeom>
          <a:noFill/>
        </p:spPr>
        <p:txBody>
          <a:bodyPr wrap="square" rtlCol="0">
            <a:spAutoFit/>
          </a:bodyPr>
          <a:lstStyle/>
          <a:p>
            <a:r>
              <a:rPr lang="en-US" sz="900" dirty="0" smtClean="0"/>
              <a:t>Right: Sr. M. Claire (seated). Sr. M. </a:t>
            </a:r>
            <a:r>
              <a:rPr lang="en-US" sz="900" dirty="0" err="1" smtClean="0"/>
              <a:t>Elie</a:t>
            </a:r>
            <a:r>
              <a:rPr lang="en-US" sz="900" dirty="0" smtClean="0"/>
              <a:t> (standing left) and Sr. M. </a:t>
            </a:r>
            <a:r>
              <a:rPr lang="en-US" sz="900" dirty="0" err="1" smtClean="0"/>
              <a:t>Domitilla</a:t>
            </a:r>
            <a:r>
              <a:rPr lang="en-US" sz="900" dirty="0" smtClean="0"/>
              <a:t> (standing right). Kieta, 1923. Photograph</a:t>
            </a:r>
            <a:endParaRPr lang="en-US" sz="900" dirty="0"/>
          </a:p>
        </p:txBody>
      </p:sp>
      <p:sp>
        <p:nvSpPr>
          <p:cNvPr id="9" name="TextBox 8"/>
          <p:cNvSpPr txBox="1"/>
          <p:nvPr/>
        </p:nvSpPr>
        <p:spPr>
          <a:xfrm>
            <a:off x="10383977" y="3926048"/>
            <a:ext cx="1570335" cy="784830"/>
          </a:xfrm>
          <a:prstGeom prst="rect">
            <a:avLst/>
          </a:prstGeom>
          <a:noFill/>
        </p:spPr>
        <p:txBody>
          <a:bodyPr wrap="square" rtlCol="0">
            <a:spAutoFit/>
          </a:bodyPr>
          <a:lstStyle/>
          <a:p>
            <a:r>
              <a:rPr lang="en-US" sz="900" dirty="0" smtClean="0"/>
              <a:t>Left: Back, inscription, </a:t>
            </a:r>
            <a:r>
              <a:rPr lang="en-US" sz="900" dirty="0" err="1" smtClean="0"/>
              <a:t>Srs</a:t>
            </a:r>
            <a:r>
              <a:rPr lang="en-US" sz="900" dirty="0" smtClean="0"/>
              <a:t>. M. Claire, M. </a:t>
            </a:r>
            <a:r>
              <a:rPr lang="en-US" sz="900" dirty="0" err="1" smtClean="0"/>
              <a:t>Elie</a:t>
            </a:r>
            <a:r>
              <a:rPr lang="en-US" sz="900" dirty="0" smtClean="0"/>
              <a:t>, M. </a:t>
            </a:r>
            <a:r>
              <a:rPr lang="en-US" sz="900" dirty="0" err="1" smtClean="0"/>
              <a:t>Domitilla</a:t>
            </a:r>
            <a:r>
              <a:rPr lang="en-US" sz="900" dirty="0" smtClean="0"/>
              <a:t>. Notes cut off in parts, attributed Sr. </a:t>
            </a:r>
            <a:r>
              <a:rPr lang="en-US" sz="900" dirty="0" err="1" smtClean="0"/>
              <a:t>Domitilla</a:t>
            </a:r>
            <a:r>
              <a:rPr lang="en-US" sz="900" dirty="0" smtClean="0"/>
              <a:t>, 1923. Photograph. </a:t>
            </a:r>
            <a:endParaRPr lang="en-US" sz="900" dirty="0"/>
          </a:p>
        </p:txBody>
      </p:sp>
    </p:spTree>
    <p:extLst>
      <p:ext uri="{BB962C8B-B14F-4D97-AF65-F5344CB8AC3E}">
        <p14:creationId xmlns:p14="http://schemas.microsoft.com/office/powerpoint/2010/main" val="3270856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609" y="0"/>
            <a:ext cx="4468368" cy="299923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13455" y="-501285"/>
            <a:ext cx="2999232" cy="4471416"/>
          </a:xfrm>
          <a:prstGeom prst="rect">
            <a:avLst/>
          </a:prstGeom>
        </p:spPr>
      </p:pic>
      <p:sp>
        <p:nvSpPr>
          <p:cNvPr id="4" name="TextBox 3"/>
          <p:cNvSpPr txBox="1"/>
          <p:nvPr/>
        </p:nvSpPr>
        <p:spPr>
          <a:xfrm>
            <a:off x="640444" y="3118623"/>
            <a:ext cx="3902030" cy="230832"/>
          </a:xfrm>
          <a:prstGeom prst="rect">
            <a:avLst/>
          </a:prstGeom>
          <a:noFill/>
        </p:spPr>
        <p:txBody>
          <a:bodyPr wrap="none" rtlCol="0">
            <a:spAutoFit/>
          </a:bodyPr>
          <a:lstStyle/>
          <a:p>
            <a:r>
              <a:rPr lang="en-US" sz="900" dirty="0" smtClean="0"/>
              <a:t>Above: </a:t>
            </a:r>
            <a:r>
              <a:rPr lang="en-US" sz="900" dirty="0" err="1" smtClean="0"/>
              <a:t>Srs</a:t>
            </a:r>
            <a:r>
              <a:rPr lang="en-US" sz="900" dirty="0" smtClean="0"/>
              <a:t>. </a:t>
            </a:r>
            <a:r>
              <a:rPr lang="en-US" sz="900" dirty="0" err="1" smtClean="0"/>
              <a:t>Crescentia</a:t>
            </a:r>
            <a:r>
              <a:rPr lang="en-US" sz="900" dirty="0" smtClean="0"/>
              <a:t>, </a:t>
            </a:r>
            <a:r>
              <a:rPr lang="en-US" sz="900" dirty="0" err="1" smtClean="0"/>
              <a:t>Adelberta</a:t>
            </a:r>
            <a:r>
              <a:rPr lang="en-US" sz="900" dirty="0" smtClean="0"/>
              <a:t>, Ignace, </a:t>
            </a:r>
            <a:r>
              <a:rPr lang="en-US" sz="900" dirty="0" err="1" smtClean="0"/>
              <a:t>Elie</a:t>
            </a:r>
            <a:r>
              <a:rPr lang="en-US" sz="900" dirty="0" smtClean="0"/>
              <a:t> and </a:t>
            </a:r>
            <a:r>
              <a:rPr lang="en-US" sz="900" dirty="0" err="1" smtClean="0"/>
              <a:t>Ludovica</a:t>
            </a:r>
            <a:r>
              <a:rPr lang="en-US" sz="900" dirty="0" smtClean="0"/>
              <a:t>. 1930s. Photograph</a:t>
            </a:r>
            <a:endParaRPr lang="en-US" sz="900" dirty="0"/>
          </a:p>
        </p:txBody>
      </p:sp>
      <p:sp>
        <p:nvSpPr>
          <p:cNvPr id="5" name="TextBox 4"/>
          <p:cNvSpPr txBox="1"/>
          <p:nvPr/>
        </p:nvSpPr>
        <p:spPr>
          <a:xfrm>
            <a:off x="5093474" y="3217043"/>
            <a:ext cx="5339923" cy="230832"/>
          </a:xfrm>
          <a:prstGeom prst="rect">
            <a:avLst/>
          </a:prstGeom>
          <a:noFill/>
        </p:spPr>
        <p:txBody>
          <a:bodyPr wrap="none" rtlCol="0">
            <a:spAutoFit/>
          </a:bodyPr>
          <a:lstStyle/>
          <a:p>
            <a:r>
              <a:rPr lang="en-US" sz="900" dirty="0" smtClean="0"/>
              <a:t>Above: Back, inscription, </a:t>
            </a:r>
            <a:r>
              <a:rPr lang="en-US" sz="900" dirty="0" err="1" smtClean="0"/>
              <a:t>Srs</a:t>
            </a:r>
            <a:r>
              <a:rPr lang="en-US" sz="900" dirty="0" smtClean="0"/>
              <a:t>. </a:t>
            </a:r>
            <a:r>
              <a:rPr lang="en-US" sz="900" dirty="0" err="1" smtClean="0"/>
              <a:t>Crescentia</a:t>
            </a:r>
            <a:r>
              <a:rPr lang="en-US" sz="900" dirty="0" smtClean="0"/>
              <a:t>, </a:t>
            </a:r>
            <a:r>
              <a:rPr lang="en-US" sz="900" dirty="0" err="1" smtClean="0"/>
              <a:t>Adelberta</a:t>
            </a:r>
            <a:r>
              <a:rPr lang="en-US" sz="900" dirty="0" smtClean="0"/>
              <a:t>, Ignace, </a:t>
            </a:r>
            <a:r>
              <a:rPr lang="en-US" sz="900" dirty="0" err="1" smtClean="0"/>
              <a:t>Elie</a:t>
            </a:r>
            <a:r>
              <a:rPr lang="en-US" sz="900" dirty="0" smtClean="0"/>
              <a:t>, and </a:t>
            </a:r>
            <a:r>
              <a:rPr lang="en-US" sz="900" dirty="0" err="1" smtClean="0"/>
              <a:t>Ludovica</a:t>
            </a:r>
            <a:r>
              <a:rPr lang="en-US" sz="900" dirty="0" smtClean="0"/>
              <a:t>, left to right. 1930s. Photograph.</a:t>
            </a:r>
            <a:endParaRPr lang="en-US" sz="9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72098" y="2771219"/>
            <a:ext cx="3093720" cy="4447032"/>
          </a:xfrm>
          <a:prstGeom prst="rect">
            <a:avLst/>
          </a:prstGeom>
        </p:spPr>
      </p:pic>
      <p:sp>
        <p:nvSpPr>
          <p:cNvPr id="7" name="TextBox 6"/>
          <p:cNvSpPr txBox="1"/>
          <p:nvPr/>
        </p:nvSpPr>
        <p:spPr>
          <a:xfrm>
            <a:off x="4542474" y="3504102"/>
            <a:ext cx="1560352" cy="784830"/>
          </a:xfrm>
          <a:prstGeom prst="rect">
            <a:avLst/>
          </a:prstGeom>
          <a:noFill/>
        </p:spPr>
        <p:txBody>
          <a:bodyPr wrap="square" rtlCol="0">
            <a:spAutoFit/>
          </a:bodyPr>
          <a:lstStyle/>
          <a:p>
            <a:r>
              <a:rPr lang="en-US" sz="900" dirty="0" smtClean="0"/>
              <a:t>Left: Sisters’ house in early days. Sr. M. </a:t>
            </a:r>
            <a:r>
              <a:rPr lang="en-US" sz="900" dirty="0" err="1" smtClean="0"/>
              <a:t>Elie</a:t>
            </a:r>
            <a:r>
              <a:rPr lang="en-US" sz="900" dirty="0" smtClean="0"/>
              <a:t> and </a:t>
            </a:r>
            <a:r>
              <a:rPr lang="en-US" sz="900" dirty="0" err="1" smtClean="0"/>
              <a:t>Lidwina</a:t>
            </a:r>
            <a:r>
              <a:rPr lang="en-US" sz="900" dirty="0" smtClean="0"/>
              <a:t> are among the sisters in the group. 1920-1930s. Photograph</a:t>
            </a:r>
            <a:endParaRPr lang="en-US" sz="9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318262" y="2906924"/>
            <a:ext cx="3075432" cy="4450080"/>
          </a:xfrm>
          <a:prstGeom prst="rect">
            <a:avLst/>
          </a:prstGeom>
        </p:spPr>
      </p:pic>
      <p:sp>
        <p:nvSpPr>
          <p:cNvPr id="9" name="TextBox 8"/>
          <p:cNvSpPr txBox="1"/>
          <p:nvPr/>
        </p:nvSpPr>
        <p:spPr>
          <a:xfrm>
            <a:off x="4655200" y="5025075"/>
            <a:ext cx="1975738" cy="507831"/>
          </a:xfrm>
          <a:prstGeom prst="rect">
            <a:avLst/>
          </a:prstGeom>
          <a:noFill/>
        </p:spPr>
        <p:txBody>
          <a:bodyPr wrap="square" rtlCol="0">
            <a:spAutoFit/>
          </a:bodyPr>
          <a:lstStyle/>
          <a:p>
            <a:r>
              <a:rPr lang="en-US" sz="900" dirty="0" smtClean="0"/>
              <a:t>Right: Back of image, Sisters’ house, no preserved inscription. 1920-30s.  Photograph.</a:t>
            </a:r>
            <a:endParaRPr lang="en-US" sz="900" dirty="0"/>
          </a:p>
        </p:txBody>
      </p:sp>
    </p:spTree>
    <p:extLst>
      <p:ext uri="{BB962C8B-B14F-4D97-AF65-F5344CB8AC3E}">
        <p14:creationId xmlns:p14="http://schemas.microsoft.com/office/powerpoint/2010/main" val="2058023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11" y="114328"/>
            <a:ext cx="4687824" cy="303885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5489" y="271426"/>
            <a:ext cx="4660392" cy="3026664"/>
          </a:xfrm>
          <a:prstGeom prst="rect">
            <a:avLst/>
          </a:prstGeom>
        </p:spPr>
      </p:pic>
      <p:sp>
        <p:nvSpPr>
          <p:cNvPr id="5" name="TextBox 4"/>
          <p:cNvSpPr txBox="1"/>
          <p:nvPr/>
        </p:nvSpPr>
        <p:spPr>
          <a:xfrm>
            <a:off x="8221212" y="3590488"/>
            <a:ext cx="2533648" cy="1200329"/>
          </a:xfrm>
          <a:prstGeom prst="rect">
            <a:avLst/>
          </a:prstGeom>
          <a:noFill/>
        </p:spPr>
        <p:txBody>
          <a:bodyPr wrap="square" rtlCol="0">
            <a:spAutoFit/>
          </a:bodyPr>
          <a:lstStyle/>
          <a:p>
            <a:r>
              <a:rPr lang="en-US" sz="900" dirty="0" smtClean="0"/>
              <a:t>Above, left: </a:t>
            </a:r>
            <a:r>
              <a:rPr lang="en-US" sz="900" dirty="0" err="1" smtClean="0"/>
              <a:t>Tearouki</a:t>
            </a:r>
            <a:r>
              <a:rPr lang="en-US" sz="900" dirty="0" smtClean="0"/>
              <a:t> hospital, built under the supervision of Sr. M. Leo, SMSM, M.D.</a:t>
            </a:r>
          </a:p>
          <a:p>
            <a:endParaRPr lang="en-US" sz="900" dirty="0"/>
          </a:p>
          <a:p>
            <a:r>
              <a:rPr lang="en-US" sz="900" dirty="0" smtClean="0"/>
              <a:t>Above, right: back, inscribed, </a:t>
            </a:r>
            <a:r>
              <a:rPr lang="en-US" sz="900" dirty="0" err="1" smtClean="0"/>
              <a:t>Tearouki</a:t>
            </a:r>
            <a:r>
              <a:rPr lang="en-US" sz="900" dirty="0" smtClean="0"/>
              <a:t> hospital</a:t>
            </a:r>
          </a:p>
          <a:p>
            <a:endParaRPr lang="en-US" sz="900" dirty="0"/>
          </a:p>
          <a:p>
            <a:r>
              <a:rPr lang="en-US" sz="900" dirty="0" smtClean="0"/>
              <a:t>Left: Information on </a:t>
            </a:r>
            <a:r>
              <a:rPr lang="en-US" sz="900" dirty="0" err="1" smtClean="0"/>
              <a:t>Tearouki</a:t>
            </a:r>
            <a:r>
              <a:rPr lang="en-US" sz="900" dirty="0" smtClean="0"/>
              <a:t> hospital, selected from Ellen Kettle, </a:t>
            </a:r>
            <a:r>
              <a:rPr lang="en-US" sz="900" i="1" dirty="0" smtClean="0"/>
              <a:t>That They Might Live </a:t>
            </a:r>
            <a:r>
              <a:rPr lang="en-US" sz="900" dirty="0" smtClean="0"/>
              <a:t>Sydney: F. P. Leonard, 1979</a:t>
            </a:r>
            <a:endParaRPr lang="en-US" sz="90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53184"/>
            <a:ext cx="2394408" cy="370481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4409" y="3153184"/>
            <a:ext cx="2599838" cy="370481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92907" y="3298090"/>
            <a:ext cx="2662778" cy="3532731"/>
          </a:xfrm>
          <a:prstGeom prst="rect">
            <a:avLst/>
          </a:prstGeom>
        </p:spPr>
      </p:pic>
    </p:spTree>
    <p:extLst>
      <p:ext uri="{BB962C8B-B14F-4D97-AF65-F5344CB8AC3E}">
        <p14:creationId xmlns:p14="http://schemas.microsoft.com/office/powerpoint/2010/main" val="3551087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776" y="0"/>
            <a:ext cx="3112008" cy="318211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6280" y="443997"/>
            <a:ext cx="3928872" cy="295960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163483" y="111466"/>
            <a:ext cx="2990088" cy="3971544"/>
          </a:xfrm>
          <a:prstGeom prst="rect">
            <a:avLst/>
          </a:prstGeom>
        </p:spPr>
      </p:pic>
      <p:sp>
        <p:nvSpPr>
          <p:cNvPr id="5" name="TextBox 4"/>
          <p:cNvSpPr txBox="1"/>
          <p:nvPr/>
        </p:nvSpPr>
        <p:spPr>
          <a:xfrm>
            <a:off x="135775" y="3288189"/>
            <a:ext cx="3292901" cy="230832"/>
          </a:xfrm>
          <a:prstGeom prst="rect">
            <a:avLst/>
          </a:prstGeom>
          <a:noFill/>
        </p:spPr>
        <p:txBody>
          <a:bodyPr wrap="square" rtlCol="0">
            <a:spAutoFit/>
          </a:bodyPr>
          <a:lstStyle/>
          <a:p>
            <a:r>
              <a:rPr lang="en-US" sz="900" dirty="0" smtClean="0"/>
              <a:t>Above: Sr. M. Leo, SMSM, M. D., </a:t>
            </a:r>
            <a:r>
              <a:rPr lang="en-US" sz="900" dirty="0" err="1" smtClean="0"/>
              <a:t>Tearouki</a:t>
            </a:r>
            <a:r>
              <a:rPr lang="en-US" sz="900" dirty="0" smtClean="0"/>
              <a:t> hospital. Photograph.</a:t>
            </a:r>
            <a:endParaRPr lang="en-US" sz="900" dirty="0"/>
          </a:p>
        </p:txBody>
      </p:sp>
      <p:sp>
        <p:nvSpPr>
          <p:cNvPr id="6" name="TextBox 5"/>
          <p:cNvSpPr txBox="1"/>
          <p:nvPr/>
        </p:nvSpPr>
        <p:spPr>
          <a:xfrm>
            <a:off x="3586280" y="117446"/>
            <a:ext cx="3928872" cy="369332"/>
          </a:xfrm>
          <a:prstGeom prst="rect">
            <a:avLst/>
          </a:prstGeom>
          <a:noFill/>
        </p:spPr>
        <p:txBody>
          <a:bodyPr wrap="square" rtlCol="0">
            <a:spAutoFit/>
          </a:bodyPr>
          <a:lstStyle/>
          <a:p>
            <a:r>
              <a:rPr lang="en-US" sz="900" dirty="0" smtClean="0"/>
              <a:t>Below:   </a:t>
            </a:r>
            <a:r>
              <a:rPr lang="en-US" sz="900" dirty="0" err="1" smtClean="0"/>
              <a:t>Srs</a:t>
            </a:r>
            <a:r>
              <a:rPr lang="en-US" sz="900" dirty="0" smtClean="0"/>
              <a:t>. Mary Leo and Ambrose with their Medic, </a:t>
            </a:r>
            <a:r>
              <a:rPr lang="en-US" sz="900" dirty="0" err="1" smtClean="0"/>
              <a:t>Tearouki</a:t>
            </a:r>
            <a:r>
              <a:rPr lang="en-US" sz="900" dirty="0" smtClean="0"/>
              <a:t> Health Center, 1950s. Photograph.</a:t>
            </a:r>
            <a:endParaRPr lang="en-US" sz="900" dirty="0"/>
          </a:p>
        </p:txBody>
      </p:sp>
      <p:sp>
        <p:nvSpPr>
          <p:cNvPr id="7" name="TextBox 6"/>
          <p:cNvSpPr txBox="1"/>
          <p:nvPr/>
        </p:nvSpPr>
        <p:spPr>
          <a:xfrm>
            <a:off x="7667161" y="232862"/>
            <a:ext cx="3971544" cy="369332"/>
          </a:xfrm>
          <a:prstGeom prst="rect">
            <a:avLst/>
          </a:prstGeom>
          <a:noFill/>
        </p:spPr>
        <p:txBody>
          <a:bodyPr wrap="square" rtlCol="0">
            <a:spAutoFit/>
          </a:bodyPr>
          <a:lstStyle/>
          <a:p>
            <a:r>
              <a:rPr lang="en-US" sz="900" dirty="0" smtClean="0"/>
              <a:t>Below: back, inscription, </a:t>
            </a:r>
            <a:r>
              <a:rPr lang="en-US" sz="900" dirty="0" err="1" smtClean="0"/>
              <a:t>Srs</a:t>
            </a:r>
            <a:r>
              <a:rPr lang="en-US" sz="900" dirty="0" smtClean="0"/>
              <a:t>. Mary Leo and Ambrose with Medic, 1950s. Photograph.</a:t>
            </a:r>
            <a:endParaRPr lang="en-US" sz="9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625098"/>
            <a:ext cx="4450080" cy="304190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2500" y="3615954"/>
            <a:ext cx="4453128" cy="3051048"/>
          </a:xfrm>
          <a:prstGeom prst="rect">
            <a:avLst/>
          </a:prstGeom>
        </p:spPr>
      </p:pic>
      <p:sp>
        <p:nvSpPr>
          <p:cNvPr id="10" name="TextBox 9"/>
          <p:cNvSpPr txBox="1"/>
          <p:nvPr/>
        </p:nvSpPr>
        <p:spPr>
          <a:xfrm>
            <a:off x="9035628" y="4555221"/>
            <a:ext cx="2335314" cy="923330"/>
          </a:xfrm>
          <a:prstGeom prst="rect">
            <a:avLst/>
          </a:prstGeom>
          <a:noFill/>
        </p:spPr>
        <p:txBody>
          <a:bodyPr wrap="square" rtlCol="0">
            <a:spAutoFit/>
          </a:bodyPr>
          <a:lstStyle/>
          <a:p>
            <a:r>
              <a:rPr lang="en-US" sz="900" dirty="0" smtClean="0"/>
              <a:t>Far left: Women working in Infant Welfare, </a:t>
            </a:r>
            <a:r>
              <a:rPr lang="en-US" sz="900" dirty="0" err="1" smtClean="0"/>
              <a:t>Tearouki</a:t>
            </a:r>
            <a:r>
              <a:rPr lang="en-US" sz="900" dirty="0" smtClean="0"/>
              <a:t> Health Centre. Photograph.</a:t>
            </a:r>
          </a:p>
          <a:p>
            <a:endParaRPr lang="en-US" sz="900" dirty="0"/>
          </a:p>
          <a:p>
            <a:r>
              <a:rPr lang="en-US" sz="900" dirty="0" smtClean="0"/>
              <a:t>Left: Back, inscription (cut off in parts), Women working in Infant Welfare, </a:t>
            </a:r>
            <a:r>
              <a:rPr lang="en-US" sz="900" dirty="0" err="1" smtClean="0"/>
              <a:t>Tearouki</a:t>
            </a:r>
            <a:r>
              <a:rPr lang="en-US" sz="900" dirty="0" smtClean="0"/>
              <a:t> Health Centre. Photograph. </a:t>
            </a:r>
            <a:endParaRPr lang="en-US" sz="900" dirty="0"/>
          </a:p>
        </p:txBody>
      </p:sp>
    </p:spTree>
    <p:extLst>
      <p:ext uri="{BB962C8B-B14F-4D97-AF65-F5344CB8AC3E}">
        <p14:creationId xmlns:p14="http://schemas.microsoft.com/office/powerpoint/2010/main" val="3750064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971544" cy="297484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6668" y="6096"/>
            <a:ext cx="3959352" cy="296875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72470"/>
            <a:ext cx="4672584" cy="305409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01959" y="3872470"/>
            <a:ext cx="4379137" cy="3035808"/>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68511" y="0"/>
            <a:ext cx="3087624" cy="2813304"/>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10472" y="4003534"/>
            <a:ext cx="3081528" cy="2773680"/>
          </a:xfrm>
          <a:prstGeom prst="rect">
            <a:avLst/>
          </a:prstGeom>
        </p:spPr>
      </p:pic>
      <p:sp>
        <p:nvSpPr>
          <p:cNvPr id="8" name="TextBox 7"/>
          <p:cNvSpPr txBox="1"/>
          <p:nvPr/>
        </p:nvSpPr>
        <p:spPr>
          <a:xfrm>
            <a:off x="0" y="3100493"/>
            <a:ext cx="3758268" cy="646331"/>
          </a:xfrm>
          <a:prstGeom prst="rect">
            <a:avLst/>
          </a:prstGeom>
          <a:noFill/>
        </p:spPr>
        <p:txBody>
          <a:bodyPr wrap="square" rtlCol="0">
            <a:spAutoFit/>
          </a:bodyPr>
          <a:lstStyle/>
          <a:p>
            <a:r>
              <a:rPr lang="en-US" sz="900" dirty="0" smtClean="0"/>
              <a:t>Above, left: Student nurses at </a:t>
            </a:r>
            <a:r>
              <a:rPr lang="en-US" sz="900" dirty="0" err="1" smtClean="0"/>
              <a:t>Tearouki</a:t>
            </a:r>
            <a:r>
              <a:rPr lang="en-US" sz="900" dirty="0" smtClean="0"/>
              <a:t> Health </a:t>
            </a:r>
            <a:r>
              <a:rPr lang="en-US" sz="900" dirty="0" err="1" smtClean="0"/>
              <a:t>centre</a:t>
            </a:r>
            <a:r>
              <a:rPr lang="en-US" sz="900" dirty="0" smtClean="0"/>
              <a:t>. In white are student nurses’ aides. 1960s. Photograph</a:t>
            </a:r>
          </a:p>
          <a:p>
            <a:endParaRPr lang="en-US" sz="900" dirty="0"/>
          </a:p>
          <a:p>
            <a:r>
              <a:rPr lang="en-US" sz="900" dirty="0" smtClean="0"/>
              <a:t>Below, left: Nurses’ aides at </a:t>
            </a:r>
            <a:r>
              <a:rPr lang="en-US" sz="900" dirty="0" err="1" smtClean="0"/>
              <a:t>Tearouki</a:t>
            </a:r>
            <a:r>
              <a:rPr lang="en-US" sz="900" dirty="0" smtClean="0"/>
              <a:t>, 1960s. Photograph.</a:t>
            </a:r>
            <a:endParaRPr lang="en-US" sz="900" dirty="0"/>
          </a:p>
        </p:txBody>
      </p:sp>
      <p:sp>
        <p:nvSpPr>
          <p:cNvPr id="9" name="TextBox 8"/>
          <p:cNvSpPr txBox="1"/>
          <p:nvPr/>
        </p:nvSpPr>
        <p:spPr>
          <a:xfrm>
            <a:off x="4194495" y="3019721"/>
            <a:ext cx="4074016" cy="646331"/>
          </a:xfrm>
          <a:prstGeom prst="rect">
            <a:avLst/>
          </a:prstGeom>
          <a:noFill/>
        </p:spPr>
        <p:txBody>
          <a:bodyPr wrap="square" rtlCol="0">
            <a:spAutoFit/>
          </a:bodyPr>
          <a:lstStyle/>
          <a:p>
            <a:r>
              <a:rPr lang="en-US" sz="900" dirty="0" smtClean="0"/>
              <a:t>Above, center: Back, inscription, Student nurses and nurses’ aides at </a:t>
            </a:r>
            <a:r>
              <a:rPr lang="en-US" sz="900" dirty="0" err="1" smtClean="0"/>
              <a:t>Tearouki</a:t>
            </a:r>
            <a:r>
              <a:rPr lang="en-US" sz="900" dirty="0" smtClean="0"/>
              <a:t> Health Centre. 1960s. Photograph.</a:t>
            </a:r>
          </a:p>
          <a:p>
            <a:endParaRPr lang="en-US" sz="900" dirty="0"/>
          </a:p>
          <a:p>
            <a:r>
              <a:rPr lang="en-US" sz="900" dirty="0" smtClean="0"/>
              <a:t>Below, center: Back, inscription, Nurses’ aides at </a:t>
            </a:r>
            <a:r>
              <a:rPr lang="en-US" sz="900" dirty="0" err="1" smtClean="0"/>
              <a:t>Tearouki</a:t>
            </a:r>
            <a:r>
              <a:rPr lang="en-US" sz="900" dirty="0" smtClean="0"/>
              <a:t>, 1960s. Photograph.</a:t>
            </a:r>
            <a:endParaRPr lang="en-US" sz="900" dirty="0"/>
          </a:p>
        </p:txBody>
      </p:sp>
      <p:sp>
        <p:nvSpPr>
          <p:cNvPr id="10" name="TextBox 9"/>
          <p:cNvSpPr txBox="1"/>
          <p:nvPr/>
        </p:nvSpPr>
        <p:spPr>
          <a:xfrm>
            <a:off x="8268511" y="2813304"/>
            <a:ext cx="3351114" cy="923330"/>
          </a:xfrm>
          <a:prstGeom prst="rect">
            <a:avLst/>
          </a:prstGeom>
          <a:noFill/>
        </p:spPr>
        <p:txBody>
          <a:bodyPr wrap="square" rtlCol="0">
            <a:spAutoFit/>
          </a:bodyPr>
          <a:lstStyle/>
          <a:p>
            <a:r>
              <a:rPr lang="en-US" sz="900" dirty="0" smtClean="0"/>
              <a:t>Above, right: Maternal Infant Welfare Trainees, </a:t>
            </a:r>
            <a:r>
              <a:rPr lang="en-US" sz="900" dirty="0" err="1" smtClean="0"/>
              <a:t>Tearouki</a:t>
            </a:r>
            <a:r>
              <a:rPr lang="en-US" sz="900" dirty="0" smtClean="0"/>
              <a:t> Health Centre and the “line up” of orphans there, 1960s. Photograph.</a:t>
            </a:r>
          </a:p>
          <a:p>
            <a:endParaRPr lang="en-US" sz="900" dirty="0"/>
          </a:p>
          <a:p>
            <a:r>
              <a:rPr lang="en-US" sz="900" dirty="0" smtClean="0"/>
              <a:t>Below, right: Back, inscription, Maternal Infant Welfare Trainees, </a:t>
            </a:r>
            <a:r>
              <a:rPr lang="en-US" sz="900" dirty="0" err="1" smtClean="0"/>
              <a:t>Tearouki</a:t>
            </a:r>
            <a:r>
              <a:rPr lang="en-US" sz="900" dirty="0" smtClean="0"/>
              <a:t> Health Centre and the “line up” of orphans there, 1960s. Photograph. </a:t>
            </a:r>
            <a:endParaRPr lang="en-US" sz="900" dirty="0"/>
          </a:p>
        </p:txBody>
      </p:sp>
    </p:spTree>
    <p:extLst>
      <p:ext uri="{BB962C8B-B14F-4D97-AF65-F5344CB8AC3E}">
        <p14:creationId xmlns:p14="http://schemas.microsoft.com/office/powerpoint/2010/main" val="60807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29" y="0"/>
            <a:ext cx="5262613"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4263" y="362712"/>
            <a:ext cx="4471416" cy="306628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0639" y="3429000"/>
            <a:ext cx="4450080" cy="3017520"/>
          </a:xfrm>
          <a:prstGeom prst="rect">
            <a:avLst/>
          </a:prstGeom>
        </p:spPr>
      </p:pic>
      <p:sp>
        <p:nvSpPr>
          <p:cNvPr id="5" name="TextBox 4"/>
          <p:cNvSpPr txBox="1"/>
          <p:nvPr/>
        </p:nvSpPr>
        <p:spPr>
          <a:xfrm>
            <a:off x="3154262" y="3565321"/>
            <a:ext cx="2007722" cy="784830"/>
          </a:xfrm>
          <a:prstGeom prst="rect">
            <a:avLst/>
          </a:prstGeom>
          <a:noFill/>
        </p:spPr>
        <p:txBody>
          <a:bodyPr wrap="square" rtlCol="0">
            <a:spAutoFit/>
          </a:bodyPr>
          <a:lstStyle/>
          <a:p>
            <a:r>
              <a:rPr lang="en-US" sz="900" dirty="0" smtClean="0"/>
              <a:t>Left: Reproduced selection from Ellen Kettle, </a:t>
            </a:r>
            <a:r>
              <a:rPr lang="en-US" sz="900" i="1" dirty="0" smtClean="0"/>
              <a:t>That They Might Live </a:t>
            </a:r>
            <a:r>
              <a:rPr lang="en-US" sz="900" dirty="0" smtClean="0"/>
              <a:t>Sydney F.P. Leonard, 1979, page 289. Focused on </a:t>
            </a:r>
            <a:r>
              <a:rPr lang="en-US" sz="900" dirty="0" err="1" smtClean="0"/>
              <a:t>Torokina</a:t>
            </a:r>
            <a:r>
              <a:rPr lang="en-US" sz="900" dirty="0" smtClean="0"/>
              <a:t> hospital and </a:t>
            </a:r>
            <a:r>
              <a:rPr lang="en-US" sz="900" dirty="0" err="1" smtClean="0"/>
              <a:t>Piva</a:t>
            </a:r>
            <a:r>
              <a:rPr lang="en-US" sz="900" dirty="0" smtClean="0"/>
              <a:t> leprosarium, Bougainville.</a:t>
            </a:r>
            <a:endParaRPr lang="en-US" sz="900" dirty="0"/>
          </a:p>
        </p:txBody>
      </p:sp>
      <p:sp>
        <p:nvSpPr>
          <p:cNvPr id="6" name="TextBox 5"/>
          <p:cNvSpPr txBox="1"/>
          <p:nvPr/>
        </p:nvSpPr>
        <p:spPr>
          <a:xfrm>
            <a:off x="5286882" y="4035105"/>
            <a:ext cx="2088858" cy="1477328"/>
          </a:xfrm>
          <a:prstGeom prst="rect">
            <a:avLst/>
          </a:prstGeom>
          <a:noFill/>
        </p:spPr>
        <p:txBody>
          <a:bodyPr wrap="square" rtlCol="0">
            <a:spAutoFit/>
          </a:bodyPr>
          <a:lstStyle/>
          <a:p>
            <a:r>
              <a:rPr lang="en-US" sz="900" dirty="0" smtClean="0"/>
              <a:t>Above, right: Opening of leprosarium at </a:t>
            </a:r>
            <a:r>
              <a:rPr lang="en-US" sz="900" dirty="0" err="1" smtClean="0"/>
              <a:t>Torokina</a:t>
            </a:r>
            <a:r>
              <a:rPr lang="en-US" sz="900" dirty="0" smtClean="0"/>
              <a:t> (</a:t>
            </a:r>
            <a:r>
              <a:rPr lang="en-US" sz="900" dirty="0" err="1" smtClean="0"/>
              <a:t>Piva</a:t>
            </a:r>
            <a:r>
              <a:rPr lang="en-US" sz="900" dirty="0" smtClean="0"/>
              <a:t>): January 27, 1946, with </a:t>
            </a:r>
            <a:r>
              <a:rPr lang="en-US" sz="900" dirty="0" err="1" smtClean="0"/>
              <a:t>Srs</a:t>
            </a:r>
            <a:r>
              <a:rPr lang="en-US" sz="900" dirty="0" smtClean="0"/>
              <a:t>. M. </a:t>
            </a:r>
            <a:r>
              <a:rPr lang="en-US" sz="900" dirty="0" err="1" smtClean="0"/>
              <a:t>Dolorita</a:t>
            </a:r>
            <a:r>
              <a:rPr lang="en-US" sz="900" dirty="0" smtClean="0"/>
              <a:t> and Hortense, SMSM. Photograph.</a:t>
            </a:r>
          </a:p>
          <a:p>
            <a:endParaRPr lang="en-US" sz="900" dirty="0" smtClean="0"/>
          </a:p>
          <a:p>
            <a:endParaRPr lang="en-US" sz="900" dirty="0"/>
          </a:p>
          <a:p>
            <a:r>
              <a:rPr lang="en-US" sz="900" dirty="0" smtClean="0"/>
              <a:t>Right: Back, inscription, </a:t>
            </a:r>
            <a:r>
              <a:rPr lang="en-US" sz="900" dirty="0">
                <a:solidFill>
                  <a:prstClr val="black"/>
                </a:solidFill>
              </a:rPr>
              <a:t>Opening of leprosarium at </a:t>
            </a:r>
            <a:r>
              <a:rPr lang="en-US" sz="900" dirty="0" err="1">
                <a:solidFill>
                  <a:prstClr val="black"/>
                </a:solidFill>
              </a:rPr>
              <a:t>Torokina</a:t>
            </a:r>
            <a:r>
              <a:rPr lang="en-US" sz="900" dirty="0">
                <a:solidFill>
                  <a:prstClr val="black"/>
                </a:solidFill>
              </a:rPr>
              <a:t> (</a:t>
            </a:r>
            <a:r>
              <a:rPr lang="en-US" sz="900" dirty="0" err="1">
                <a:solidFill>
                  <a:prstClr val="black"/>
                </a:solidFill>
              </a:rPr>
              <a:t>Piva</a:t>
            </a:r>
            <a:r>
              <a:rPr lang="en-US" sz="900" dirty="0">
                <a:solidFill>
                  <a:prstClr val="black"/>
                </a:solidFill>
              </a:rPr>
              <a:t>): January 27, 1946, with </a:t>
            </a:r>
            <a:r>
              <a:rPr lang="en-US" sz="900" dirty="0" err="1">
                <a:solidFill>
                  <a:prstClr val="black"/>
                </a:solidFill>
              </a:rPr>
              <a:t>Srs</a:t>
            </a:r>
            <a:r>
              <a:rPr lang="en-US" sz="900" dirty="0">
                <a:solidFill>
                  <a:prstClr val="black"/>
                </a:solidFill>
              </a:rPr>
              <a:t>. M. </a:t>
            </a:r>
            <a:r>
              <a:rPr lang="en-US" sz="900" dirty="0" err="1">
                <a:solidFill>
                  <a:prstClr val="black"/>
                </a:solidFill>
              </a:rPr>
              <a:t>Dolorita</a:t>
            </a:r>
            <a:r>
              <a:rPr lang="en-US" sz="900" dirty="0">
                <a:solidFill>
                  <a:prstClr val="black"/>
                </a:solidFill>
              </a:rPr>
              <a:t> and Hortense, SMSM. </a:t>
            </a:r>
            <a:r>
              <a:rPr lang="en-US" sz="900" dirty="0" smtClean="0">
                <a:solidFill>
                  <a:prstClr val="black"/>
                </a:solidFill>
              </a:rPr>
              <a:t>Photograph.</a:t>
            </a:r>
            <a:endParaRPr lang="en-US" sz="900" dirty="0"/>
          </a:p>
        </p:txBody>
      </p:sp>
    </p:spTree>
    <p:extLst>
      <p:ext uri="{BB962C8B-B14F-4D97-AF65-F5344CB8AC3E}">
        <p14:creationId xmlns:p14="http://schemas.microsoft.com/office/powerpoint/2010/main" val="2366792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494" y="302003"/>
            <a:ext cx="4870704" cy="306628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7910" y="3288485"/>
            <a:ext cx="4855464" cy="3038856"/>
          </a:xfrm>
          <a:prstGeom prst="rect">
            <a:avLst/>
          </a:prstGeom>
        </p:spPr>
      </p:pic>
      <p:sp>
        <p:nvSpPr>
          <p:cNvPr id="4" name="TextBox 3"/>
          <p:cNvSpPr txBox="1"/>
          <p:nvPr/>
        </p:nvSpPr>
        <p:spPr>
          <a:xfrm>
            <a:off x="209725" y="3438331"/>
            <a:ext cx="4781473" cy="369332"/>
          </a:xfrm>
          <a:prstGeom prst="rect">
            <a:avLst/>
          </a:prstGeom>
          <a:noFill/>
        </p:spPr>
        <p:txBody>
          <a:bodyPr wrap="square" rtlCol="0">
            <a:spAutoFit/>
          </a:bodyPr>
          <a:lstStyle/>
          <a:p>
            <a:r>
              <a:rPr lang="en-US" sz="900" dirty="0" smtClean="0"/>
              <a:t>Above: </a:t>
            </a:r>
            <a:r>
              <a:rPr lang="en-US" sz="900" dirty="0" err="1" smtClean="0"/>
              <a:t>Piva</a:t>
            </a:r>
            <a:r>
              <a:rPr lang="en-US" sz="900" dirty="0" smtClean="0"/>
              <a:t> Leprosarium, Bougainville. Sr. M. Michael and patients. Photograph.</a:t>
            </a:r>
          </a:p>
          <a:p>
            <a:endParaRPr lang="en-US" sz="900" dirty="0" smtClean="0"/>
          </a:p>
        </p:txBody>
      </p:sp>
      <p:sp>
        <p:nvSpPr>
          <p:cNvPr id="5" name="TextBox 4"/>
          <p:cNvSpPr txBox="1"/>
          <p:nvPr/>
        </p:nvSpPr>
        <p:spPr>
          <a:xfrm>
            <a:off x="6140741" y="2611719"/>
            <a:ext cx="3223725" cy="507831"/>
          </a:xfrm>
          <a:prstGeom prst="rect">
            <a:avLst/>
          </a:prstGeom>
          <a:noFill/>
        </p:spPr>
        <p:txBody>
          <a:bodyPr wrap="square" rtlCol="0">
            <a:spAutoFit/>
          </a:bodyPr>
          <a:lstStyle/>
          <a:p>
            <a:pPr lvl="0"/>
            <a:r>
              <a:rPr lang="en-US" sz="900">
                <a:solidFill>
                  <a:prstClr val="black"/>
                </a:solidFill>
              </a:rPr>
              <a:t>Below: Back, inscription (authored by Sr. M. Michael), Opening of leprosarium at Torokina (Piva): January 27, 1946, with Srs. M. Dolorita and Hortense, SMSM. Photograph</a:t>
            </a:r>
            <a:endParaRPr lang="en-US" sz="900" dirty="0">
              <a:solidFill>
                <a:prstClr val="black"/>
              </a:solidFill>
            </a:endParaRPr>
          </a:p>
        </p:txBody>
      </p:sp>
    </p:spTree>
    <p:extLst>
      <p:ext uri="{BB962C8B-B14F-4D97-AF65-F5344CB8AC3E}">
        <p14:creationId xmlns:p14="http://schemas.microsoft.com/office/powerpoint/2010/main" val="8200215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050" y="131120"/>
            <a:ext cx="3910584" cy="307238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160" y="3737977"/>
            <a:ext cx="3916680" cy="3066288"/>
          </a:xfrm>
          <a:prstGeom prst="rect">
            <a:avLst/>
          </a:prstGeom>
        </p:spPr>
      </p:pic>
      <p:sp>
        <p:nvSpPr>
          <p:cNvPr id="4" name="TextBox 3"/>
          <p:cNvSpPr txBox="1"/>
          <p:nvPr/>
        </p:nvSpPr>
        <p:spPr>
          <a:xfrm>
            <a:off x="58723" y="3216825"/>
            <a:ext cx="4202884" cy="507831"/>
          </a:xfrm>
          <a:prstGeom prst="rect">
            <a:avLst/>
          </a:prstGeom>
          <a:noFill/>
        </p:spPr>
        <p:txBody>
          <a:bodyPr wrap="square" rtlCol="0">
            <a:spAutoFit/>
          </a:bodyPr>
          <a:lstStyle/>
          <a:p>
            <a:r>
              <a:rPr lang="en-US" sz="900" dirty="0" smtClean="0"/>
              <a:t>Above: Sr. Mary </a:t>
            </a:r>
            <a:r>
              <a:rPr lang="en-US" sz="900" dirty="0" err="1" smtClean="0"/>
              <a:t>Dolorita</a:t>
            </a:r>
            <a:r>
              <a:rPr lang="en-US" sz="900" dirty="0" smtClean="0"/>
              <a:t> (from U.S.A.) dispensing medicine to a student at St. Mary’s. St. Mary’s High School, </a:t>
            </a:r>
            <a:r>
              <a:rPr lang="en-US" sz="900" dirty="0" err="1" smtClean="0"/>
              <a:t>Asitavi</a:t>
            </a:r>
            <a:r>
              <a:rPr lang="en-US" sz="900" dirty="0" smtClean="0"/>
              <a:t>, Bougainville. Photograph</a:t>
            </a:r>
          </a:p>
          <a:p>
            <a:r>
              <a:rPr lang="en-US" sz="900" dirty="0" smtClean="0"/>
              <a:t>Below: Back of image, inscribed</a:t>
            </a:r>
            <a:endParaRPr lang="en-US" sz="9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3634" y="770976"/>
            <a:ext cx="3959352" cy="3084576"/>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92986" y="3724656"/>
            <a:ext cx="3980688" cy="3054096"/>
          </a:xfrm>
          <a:prstGeom prst="rect">
            <a:avLst/>
          </a:prstGeom>
        </p:spPr>
      </p:pic>
      <p:sp>
        <p:nvSpPr>
          <p:cNvPr id="7" name="TextBox 6"/>
          <p:cNvSpPr txBox="1"/>
          <p:nvPr/>
        </p:nvSpPr>
        <p:spPr>
          <a:xfrm>
            <a:off x="8170780" y="2431995"/>
            <a:ext cx="2913370" cy="784830"/>
          </a:xfrm>
          <a:prstGeom prst="rect">
            <a:avLst/>
          </a:prstGeom>
          <a:noFill/>
        </p:spPr>
        <p:txBody>
          <a:bodyPr wrap="square" rtlCol="0">
            <a:spAutoFit/>
          </a:bodyPr>
          <a:lstStyle/>
          <a:p>
            <a:r>
              <a:rPr lang="en-US" sz="900" dirty="0" smtClean="0"/>
              <a:t>Left: Sr. </a:t>
            </a:r>
            <a:r>
              <a:rPr lang="en-US" sz="900" dirty="0" err="1" smtClean="0"/>
              <a:t>Lauretta</a:t>
            </a:r>
            <a:r>
              <a:rPr lang="en-US" sz="900" dirty="0" smtClean="0"/>
              <a:t> Plant (from U.S.A.) teaching cooking to one of the women. St. Mary’s High School, </a:t>
            </a:r>
            <a:r>
              <a:rPr lang="en-US" sz="900" dirty="0" err="1" smtClean="0"/>
              <a:t>Asitavi</a:t>
            </a:r>
            <a:r>
              <a:rPr lang="en-US" sz="900" dirty="0" smtClean="0"/>
              <a:t>, Bougainville. Photograph</a:t>
            </a:r>
          </a:p>
          <a:p>
            <a:endParaRPr lang="en-US" sz="900" dirty="0"/>
          </a:p>
          <a:p>
            <a:r>
              <a:rPr lang="en-US" sz="900" dirty="0" smtClean="0"/>
              <a:t>Below: Back of image, inscribed</a:t>
            </a:r>
            <a:endParaRPr lang="en-US" sz="900" dirty="0"/>
          </a:p>
        </p:txBody>
      </p:sp>
    </p:spTree>
    <p:extLst>
      <p:ext uri="{BB962C8B-B14F-4D97-AF65-F5344CB8AC3E}">
        <p14:creationId xmlns:p14="http://schemas.microsoft.com/office/powerpoint/2010/main" val="15447715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944112" cy="306933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6086" y="3328752"/>
            <a:ext cx="3944112" cy="3017520"/>
          </a:xfrm>
          <a:prstGeom prst="rect">
            <a:avLst/>
          </a:prstGeom>
        </p:spPr>
      </p:pic>
      <p:sp>
        <p:nvSpPr>
          <p:cNvPr id="4" name="TextBox 3"/>
          <p:cNvSpPr txBox="1"/>
          <p:nvPr/>
        </p:nvSpPr>
        <p:spPr>
          <a:xfrm>
            <a:off x="184558" y="3665989"/>
            <a:ext cx="1853967" cy="923330"/>
          </a:xfrm>
          <a:prstGeom prst="rect">
            <a:avLst/>
          </a:prstGeom>
          <a:noFill/>
        </p:spPr>
        <p:txBody>
          <a:bodyPr wrap="square" rtlCol="0">
            <a:spAutoFit/>
          </a:bodyPr>
          <a:lstStyle/>
          <a:p>
            <a:r>
              <a:rPr lang="en-US" sz="900" dirty="0" smtClean="0"/>
              <a:t>Above: Sr. Denise McMahon (from Australia) in classroom. St. Mary’s High School, </a:t>
            </a:r>
            <a:r>
              <a:rPr lang="en-US" sz="900" dirty="0" err="1" smtClean="0"/>
              <a:t>Asitavi</a:t>
            </a:r>
            <a:r>
              <a:rPr lang="en-US" sz="900" dirty="0" smtClean="0"/>
              <a:t>, Bougainville. Photograph</a:t>
            </a:r>
          </a:p>
          <a:p>
            <a:endParaRPr lang="en-US" sz="900" dirty="0"/>
          </a:p>
          <a:p>
            <a:r>
              <a:rPr lang="en-US" sz="900" dirty="0" smtClean="0"/>
              <a:t>Right: Back of image, inscribed.</a:t>
            </a:r>
            <a:endParaRPr lang="en-US" sz="9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0127" y="502249"/>
            <a:ext cx="4062984" cy="2414016"/>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4385" y="3213417"/>
            <a:ext cx="4069080" cy="2410968"/>
          </a:xfrm>
          <a:prstGeom prst="rect">
            <a:avLst/>
          </a:prstGeom>
        </p:spPr>
      </p:pic>
      <p:sp>
        <p:nvSpPr>
          <p:cNvPr id="7" name="TextBox 6"/>
          <p:cNvSpPr txBox="1"/>
          <p:nvPr/>
        </p:nvSpPr>
        <p:spPr>
          <a:xfrm>
            <a:off x="9152389" y="1115736"/>
            <a:ext cx="2541864" cy="923330"/>
          </a:xfrm>
          <a:prstGeom prst="rect">
            <a:avLst/>
          </a:prstGeom>
          <a:noFill/>
        </p:spPr>
        <p:txBody>
          <a:bodyPr wrap="square" rtlCol="0">
            <a:spAutoFit/>
          </a:bodyPr>
          <a:lstStyle/>
          <a:p>
            <a:r>
              <a:rPr lang="en-US" sz="900" dirty="0" smtClean="0"/>
              <a:t>Left: Fr. Albert </a:t>
            </a:r>
            <a:r>
              <a:rPr lang="en-US" sz="900" dirty="0" err="1" smtClean="0"/>
              <a:t>Lebel</a:t>
            </a:r>
            <a:r>
              <a:rPr lang="en-US" sz="900" dirty="0" smtClean="0"/>
              <a:t>, S. M. (from Brunswick, Maine) at St. Mary’s High School, </a:t>
            </a:r>
            <a:r>
              <a:rPr lang="en-US" sz="900" dirty="0" err="1" smtClean="0"/>
              <a:t>Asitavi</a:t>
            </a:r>
            <a:r>
              <a:rPr lang="en-US" sz="900" dirty="0" smtClean="0"/>
              <a:t>, 1930s. The building is his church; rectory is to the right). Photograph</a:t>
            </a:r>
          </a:p>
          <a:p>
            <a:endParaRPr lang="en-US" sz="900" dirty="0"/>
          </a:p>
          <a:p>
            <a:r>
              <a:rPr lang="en-US" sz="900" dirty="0" smtClean="0"/>
              <a:t>Below: Back of image, inscribed</a:t>
            </a:r>
            <a:endParaRPr lang="en-US" sz="900" dirty="0"/>
          </a:p>
        </p:txBody>
      </p:sp>
    </p:spTree>
    <p:extLst>
      <p:ext uri="{BB962C8B-B14F-4D97-AF65-F5344CB8AC3E}">
        <p14:creationId xmlns:p14="http://schemas.microsoft.com/office/powerpoint/2010/main" val="22844074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84192" cy="309981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58184"/>
            <a:ext cx="4614672" cy="309981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7969" y="1265881"/>
            <a:ext cx="3099816" cy="4489704"/>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21082" y="2152035"/>
            <a:ext cx="3959863" cy="2717396"/>
          </a:xfrm>
          <a:prstGeom prst="rect">
            <a:avLst/>
          </a:prstGeom>
        </p:spPr>
      </p:pic>
      <p:sp>
        <p:nvSpPr>
          <p:cNvPr id="6" name="TextBox 5"/>
          <p:cNvSpPr txBox="1"/>
          <p:nvPr/>
        </p:nvSpPr>
        <p:spPr>
          <a:xfrm>
            <a:off x="0" y="3294345"/>
            <a:ext cx="4584191" cy="369332"/>
          </a:xfrm>
          <a:prstGeom prst="rect">
            <a:avLst/>
          </a:prstGeom>
          <a:noFill/>
        </p:spPr>
        <p:txBody>
          <a:bodyPr wrap="square" rtlCol="0">
            <a:spAutoFit/>
          </a:bodyPr>
          <a:lstStyle/>
          <a:p>
            <a:r>
              <a:rPr lang="en-US" sz="900" dirty="0" smtClean="0"/>
              <a:t>Above: Church at </a:t>
            </a:r>
            <a:r>
              <a:rPr lang="en-US" sz="900" dirty="0" err="1" smtClean="0"/>
              <a:t>Tunuru</a:t>
            </a:r>
            <a:r>
              <a:rPr lang="en-US" sz="900" dirty="0" smtClean="0"/>
              <a:t> Station, Bougainville, under Father Emmet </a:t>
            </a:r>
            <a:r>
              <a:rPr lang="en-US" sz="900" dirty="0" err="1" smtClean="0"/>
              <a:t>McHardy</a:t>
            </a:r>
            <a:r>
              <a:rPr lang="en-US" sz="900" dirty="0" smtClean="0"/>
              <a:t>, 1930. Postcard</a:t>
            </a:r>
          </a:p>
          <a:p>
            <a:r>
              <a:rPr lang="en-US" sz="900" dirty="0" smtClean="0"/>
              <a:t>Below: Back of image, inscribed</a:t>
            </a:r>
            <a:endParaRPr lang="en-US" sz="900" dirty="0"/>
          </a:p>
        </p:txBody>
      </p:sp>
      <p:sp>
        <p:nvSpPr>
          <p:cNvPr id="7" name="TextBox 6"/>
          <p:cNvSpPr txBox="1"/>
          <p:nvPr/>
        </p:nvSpPr>
        <p:spPr>
          <a:xfrm>
            <a:off x="7951563" y="1434517"/>
            <a:ext cx="4106554" cy="646331"/>
          </a:xfrm>
          <a:prstGeom prst="rect">
            <a:avLst/>
          </a:prstGeom>
          <a:noFill/>
        </p:spPr>
        <p:txBody>
          <a:bodyPr wrap="square" rtlCol="0">
            <a:spAutoFit/>
          </a:bodyPr>
          <a:lstStyle/>
          <a:p>
            <a:r>
              <a:rPr lang="en-US" sz="900" dirty="0" smtClean="0"/>
              <a:t>Left: Father Emmet </a:t>
            </a:r>
            <a:r>
              <a:rPr lang="en-US" sz="900" dirty="0" err="1" smtClean="0"/>
              <a:t>McHardy</a:t>
            </a:r>
            <a:r>
              <a:rPr lang="en-US" sz="900" dirty="0" smtClean="0"/>
              <a:t>, from New Zealand, taken at </a:t>
            </a:r>
            <a:r>
              <a:rPr lang="en-US" sz="900" dirty="0" err="1" smtClean="0"/>
              <a:t>Tunuru</a:t>
            </a:r>
            <a:r>
              <a:rPr lang="en-US" sz="900" dirty="0" smtClean="0"/>
              <a:t> Station, Bougainville, 1930. Postcard.</a:t>
            </a:r>
          </a:p>
          <a:p>
            <a:endParaRPr lang="en-US" sz="900" dirty="0"/>
          </a:p>
          <a:p>
            <a:r>
              <a:rPr lang="en-US" sz="900" dirty="0" smtClean="0"/>
              <a:t>Below: Back of image, inscribed, “Le Pere </a:t>
            </a:r>
            <a:r>
              <a:rPr lang="en-US" sz="900" dirty="0" err="1" smtClean="0"/>
              <a:t>McHardy</a:t>
            </a:r>
            <a:r>
              <a:rPr lang="en-US" sz="900" dirty="0" smtClean="0"/>
              <a:t>, </a:t>
            </a:r>
            <a:r>
              <a:rPr lang="en-US" sz="900" dirty="0" err="1" smtClean="0"/>
              <a:t>notre</a:t>
            </a:r>
            <a:r>
              <a:rPr lang="en-US" sz="900" dirty="0" smtClean="0"/>
              <a:t> confrere </a:t>
            </a:r>
            <a:r>
              <a:rPr lang="en-US" sz="900" dirty="0" err="1" smtClean="0"/>
              <a:t>Neu</a:t>
            </a:r>
            <a:r>
              <a:rPr lang="en-US" sz="900" dirty="0" smtClean="0"/>
              <a:t> </a:t>
            </a:r>
            <a:r>
              <a:rPr lang="en-US" sz="900" dirty="0" err="1" smtClean="0"/>
              <a:t>Zelandais</a:t>
            </a:r>
            <a:r>
              <a:rPr lang="en-US" sz="900" dirty="0" smtClean="0"/>
              <a:t>”</a:t>
            </a:r>
            <a:endParaRPr lang="en-US" sz="900" dirty="0"/>
          </a:p>
        </p:txBody>
      </p:sp>
    </p:spTree>
    <p:extLst>
      <p:ext uri="{BB962C8B-B14F-4D97-AF65-F5344CB8AC3E}">
        <p14:creationId xmlns:p14="http://schemas.microsoft.com/office/powerpoint/2010/main" val="36098967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 y="0"/>
            <a:ext cx="4511040" cy="315468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88848" y="3011424"/>
            <a:ext cx="3157728" cy="453542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3232" y="33528"/>
            <a:ext cx="4486656" cy="3121152"/>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216652" y="3052572"/>
            <a:ext cx="3127248" cy="4483608"/>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04334" y="984504"/>
            <a:ext cx="3026664" cy="2170176"/>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9189720" y="3950780"/>
            <a:ext cx="3002280" cy="2161032"/>
          </a:xfrm>
          <a:prstGeom prst="rect">
            <a:avLst/>
          </a:prstGeom>
        </p:spPr>
      </p:pic>
      <p:sp>
        <p:nvSpPr>
          <p:cNvPr id="8" name="TextBox 7"/>
          <p:cNvSpPr txBox="1"/>
          <p:nvPr/>
        </p:nvSpPr>
        <p:spPr>
          <a:xfrm>
            <a:off x="67112" y="3169931"/>
            <a:ext cx="4401200" cy="507831"/>
          </a:xfrm>
          <a:prstGeom prst="rect">
            <a:avLst/>
          </a:prstGeom>
          <a:noFill/>
        </p:spPr>
        <p:txBody>
          <a:bodyPr wrap="square" rtlCol="0">
            <a:spAutoFit/>
          </a:bodyPr>
          <a:lstStyle/>
          <a:p>
            <a:r>
              <a:rPr lang="en-US" sz="900" dirty="0" smtClean="0"/>
              <a:t>Above: </a:t>
            </a:r>
            <a:r>
              <a:rPr lang="en-US" sz="900" dirty="0" err="1" smtClean="0"/>
              <a:t>Arawa</a:t>
            </a:r>
            <a:r>
              <a:rPr lang="en-US" sz="900" dirty="0" smtClean="0"/>
              <a:t> Government General Hospital. Bougainville, Photograph</a:t>
            </a:r>
          </a:p>
          <a:p>
            <a:r>
              <a:rPr lang="en-US" sz="900" dirty="0" smtClean="0"/>
              <a:t>Below: Back of image, inscribed, Sr. Frances Dunn, Tutor, Government Hospital, Bougainville, </a:t>
            </a:r>
            <a:r>
              <a:rPr lang="en-US" sz="900" dirty="0" err="1" smtClean="0"/>
              <a:t>Arawa</a:t>
            </a:r>
            <a:r>
              <a:rPr lang="en-US" sz="900" dirty="0" smtClean="0"/>
              <a:t> Hospital, Photograph</a:t>
            </a:r>
            <a:endParaRPr lang="en-US" sz="900" dirty="0"/>
          </a:p>
        </p:txBody>
      </p:sp>
      <p:sp>
        <p:nvSpPr>
          <p:cNvPr id="9" name="TextBox 8"/>
          <p:cNvSpPr txBox="1"/>
          <p:nvPr/>
        </p:nvSpPr>
        <p:spPr>
          <a:xfrm>
            <a:off x="4576977" y="3239180"/>
            <a:ext cx="4379165" cy="369332"/>
          </a:xfrm>
          <a:prstGeom prst="rect">
            <a:avLst/>
          </a:prstGeom>
          <a:noFill/>
        </p:spPr>
        <p:txBody>
          <a:bodyPr wrap="square" rtlCol="0">
            <a:spAutoFit/>
          </a:bodyPr>
          <a:lstStyle/>
          <a:p>
            <a:r>
              <a:rPr lang="en-US" sz="900" dirty="0" smtClean="0"/>
              <a:t>Above: </a:t>
            </a:r>
            <a:r>
              <a:rPr lang="en-US" sz="900" dirty="0" err="1" smtClean="0"/>
              <a:t>Srs</a:t>
            </a:r>
            <a:r>
              <a:rPr lang="en-US" sz="900" dirty="0" smtClean="0"/>
              <a:t>. Matthias and Martial with school girls at </a:t>
            </a:r>
            <a:r>
              <a:rPr lang="en-US" sz="900" dirty="0" err="1" smtClean="0"/>
              <a:t>Timbutz</a:t>
            </a:r>
            <a:r>
              <a:rPr lang="en-US" sz="900" dirty="0" smtClean="0"/>
              <a:t>, 1920s. Photograph</a:t>
            </a:r>
          </a:p>
          <a:p>
            <a:r>
              <a:rPr lang="en-US" sz="900" dirty="0" smtClean="0"/>
              <a:t>Below: Back of image, inscribed: “</a:t>
            </a:r>
            <a:r>
              <a:rPr lang="en-US" sz="900" dirty="0" err="1" smtClean="0"/>
              <a:t>Soeurs</a:t>
            </a:r>
            <a:r>
              <a:rPr lang="en-US" sz="900" dirty="0" smtClean="0"/>
              <a:t> M. Matthias et Martial, les </a:t>
            </a:r>
            <a:r>
              <a:rPr lang="en-US" sz="900" dirty="0" err="1" smtClean="0"/>
              <a:t>filles</a:t>
            </a:r>
            <a:r>
              <a:rPr lang="en-US" sz="900" dirty="0" smtClean="0"/>
              <a:t> de </a:t>
            </a:r>
            <a:r>
              <a:rPr lang="en-US" sz="900" dirty="0" err="1" smtClean="0"/>
              <a:t>Timbutz</a:t>
            </a:r>
            <a:r>
              <a:rPr lang="en-US" sz="900" dirty="0" smtClean="0"/>
              <a:t>”</a:t>
            </a:r>
            <a:endParaRPr lang="en-US" sz="900" dirty="0"/>
          </a:p>
        </p:txBody>
      </p:sp>
      <p:sp>
        <p:nvSpPr>
          <p:cNvPr id="10" name="TextBox 9"/>
          <p:cNvSpPr txBox="1"/>
          <p:nvPr/>
        </p:nvSpPr>
        <p:spPr>
          <a:xfrm>
            <a:off x="9189720" y="3206482"/>
            <a:ext cx="2941277" cy="507831"/>
          </a:xfrm>
          <a:prstGeom prst="rect">
            <a:avLst/>
          </a:prstGeom>
          <a:noFill/>
        </p:spPr>
        <p:txBody>
          <a:bodyPr wrap="square" rtlCol="0">
            <a:spAutoFit/>
          </a:bodyPr>
          <a:lstStyle/>
          <a:p>
            <a:r>
              <a:rPr lang="en-US" sz="900" dirty="0" smtClean="0"/>
              <a:t>Above: Sisters’ house at </a:t>
            </a:r>
            <a:r>
              <a:rPr lang="en-US" sz="900" dirty="0" err="1" smtClean="0"/>
              <a:t>Timbutz</a:t>
            </a:r>
            <a:r>
              <a:rPr lang="en-US" sz="900" dirty="0" smtClean="0"/>
              <a:t>, 1920s-1930s. Photograph</a:t>
            </a:r>
          </a:p>
          <a:p>
            <a:r>
              <a:rPr lang="en-US" sz="900" dirty="0" smtClean="0"/>
              <a:t>Below: Back of image, inscribed: “N. </a:t>
            </a:r>
            <a:r>
              <a:rPr lang="en-US" sz="900" dirty="0" err="1" smtClean="0"/>
              <a:t>Solomons</a:t>
            </a:r>
            <a:r>
              <a:rPr lang="en-US" sz="900" dirty="0" smtClean="0"/>
              <a:t>, </a:t>
            </a:r>
            <a:r>
              <a:rPr lang="en-US" sz="900" dirty="0" err="1" smtClean="0"/>
              <a:t>Timbutz</a:t>
            </a:r>
            <a:r>
              <a:rPr lang="en-US" sz="900" dirty="0" smtClean="0"/>
              <a:t>, </a:t>
            </a:r>
            <a:r>
              <a:rPr lang="en-US" sz="900" dirty="0" err="1" smtClean="0"/>
              <a:t>Srs</a:t>
            </a:r>
            <a:r>
              <a:rPr lang="en-US" sz="900" dirty="0" smtClean="0"/>
              <a:t>. House.”</a:t>
            </a:r>
            <a:endParaRPr lang="en-US" sz="900" dirty="0"/>
          </a:p>
        </p:txBody>
      </p:sp>
    </p:spTree>
    <p:extLst>
      <p:ext uri="{BB962C8B-B14F-4D97-AF65-F5344CB8AC3E}">
        <p14:creationId xmlns:p14="http://schemas.microsoft.com/office/powerpoint/2010/main" val="38636060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40936" cy="302971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73424"/>
            <a:ext cx="4471416" cy="308457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9298" y="0"/>
            <a:ext cx="2929128" cy="4501896"/>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8426" y="2356104"/>
            <a:ext cx="2993136" cy="4501896"/>
          </a:xfrm>
          <a:prstGeom prst="rect">
            <a:avLst/>
          </a:prstGeom>
        </p:spPr>
      </p:pic>
      <p:sp>
        <p:nvSpPr>
          <p:cNvPr id="7" name="TextBox 6"/>
          <p:cNvSpPr txBox="1"/>
          <p:nvPr/>
        </p:nvSpPr>
        <p:spPr>
          <a:xfrm>
            <a:off x="0" y="3029712"/>
            <a:ext cx="4289934" cy="507831"/>
          </a:xfrm>
          <a:prstGeom prst="rect">
            <a:avLst/>
          </a:prstGeom>
          <a:noFill/>
        </p:spPr>
        <p:txBody>
          <a:bodyPr wrap="square" rtlCol="0">
            <a:spAutoFit/>
          </a:bodyPr>
          <a:lstStyle/>
          <a:p>
            <a:r>
              <a:rPr lang="en-US" sz="900" dirty="0" smtClean="0"/>
              <a:t>Above: </a:t>
            </a:r>
            <a:r>
              <a:rPr lang="en-US" sz="900" dirty="0" err="1" smtClean="0"/>
              <a:t>Koromira</a:t>
            </a:r>
            <a:r>
              <a:rPr lang="en-US" sz="900" dirty="0" smtClean="0"/>
              <a:t> Catholic Mission, Bougainville, N.S. 1950s. Photograph.</a:t>
            </a:r>
          </a:p>
          <a:p>
            <a:r>
              <a:rPr lang="en-US" sz="900" dirty="0" smtClean="0"/>
              <a:t>Below: Back of image, inscribed: “</a:t>
            </a:r>
            <a:r>
              <a:rPr lang="en-US" sz="900" dirty="0" err="1" smtClean="0"/>
              <a:t>Koromira</a:t>
            </a:r>
            <a:r>
              <a:rPr lang="en-US" sz="900" dirty="0" smtClean="0"/>
              <a:t> Mission where Sr. M. Blaise is stationed, </a:t>
            </a:r>
            <a:r>
              <a:rPr lang="en-US" sz="900" dirty="0" err="1" smtClean="0"/>
              <a:t>Koromira</a:t>
            </a:r>
            <a:r>
              <a:rPr lang="en-US" sz="900" dirty="0" smtClean="0"/>
              <a:t>, Bougainville, North Solomon Islands.”</a:t>
            </a:r>
            <a:endParaRPr lang="en-US" sz="900" dirty="0"/>
          </a:p>
        </p:txBody>
      </p:sp>
      <p:sp>
        <p:nvSpPr>
          <p:cNvPr id="8" name="TextBox 7"/>
          <p:cNvSpPr txBox="1"/>
          <p:nvPr/>
        </p:nvSpPr>
        <p:spPr>
          <a:xfrm>
            <a:off x="9051721" y="813732"/>
            <a:ext cx="3053593" cy="784830"/>
          </a:xfrm>
          <a:prstGeom prst="rect">
            <a:avLst/>
          </a:prstGeom>
          <a:noFill/>
        </p:spPr>
        <p:txBody>
          <a:bodyPr wrap="square" rtlCol="0">
            <a:spAutoFit/>
          </a:bodyPr>
          <a:lstStyle/>
          <a:p>
            <a:r>
              <a:rPr lang="en-US" sz="900" dirty="0" smtClean="0"/>
              <a:t>Left: </a:t>
            </a:r>
            <a:r>
              <a:rPr lang="en-US" sz="900" dirty="0" err="1" smtClean="0"/>
              <a:t>Srs</a:t>
            </a:r>
            <a:r>
              <a:rPr lang="en-US" sz="900" dirty="0" smtClean="0"/>
              <a:t>. M. Placid and Camille at </a:t>
            </a:r>
            <a:r>
              <a:rPr lang="en-US" sz="900" dirty="0" err="1" smtClean="0"/>
              <a:t>Koromira</a:t>
            </a:r>
            <a:r>
              <a:rPr lang="en-US" sz="900" dirty="0" smtClean="0"/>
              <a:t> Mission, </a:t>
            </a:r>
            <a:r>
              <a:rPr lang="en-US" sz="900" dirty="0" err="1" smtClean="0"/>
              <a:t>Bouganville</a:t>
            </a:r>
            <a:r>
              <a:rPr lang="en-US" sz="900" dirty="0" smtClean="0"/>
              <a:t>, 1940s. Photograph.</a:t>
            </a:r>
          </a:p>
          <a:p>
            <a:endParaRPr lang="en-US" sz="900" dirty="0"/>
          </a:p>
          <a:p>
            <a:r>
              <a:rPr lang="en-US" sz="900" dirty="0" smtClean="0"/>
              <a:t>Below: back of image, inscribed: “(old habit)” and “</a:t>
            </a:r>
            <a:r>
              <a:rPr lang="en-US" sz="900" dirty="0" err="1" smtClean="0"/>
              <a:t>Koromira</a:t>
            </a:r>
            <a:r>
              <a:rPr lang="en-US" sz="900" dirty="0" smtClean="0"/>
              <a:t> </a:t>
            </a:r>
            <a:r>
              <a:rPr lang="en-US" sz="900" dirty="0" err="1" smtClean="0"/>
              <a:t>Soeurs</a:t>
            </a:r>
            <a:r>
              <a:rPr lang="en-US" sz="900" dirty="0" smtClean="0"/>
              <a:t> Placid et M. Camille/Sr. Mary Placid Sr. Mary Camille.”</a:t>
            </a:r>
            <a:endParaRPr lang="en-US" sz="900" dirty="0"/>
          </a:p>
        </p:txBody>
      </p:sp>
    </p:spTree>
    <p:extLst>
      <p:ext uri="{BB962C8B-B14F-4D97-AF65-F5344CB8AC3E}">
        <p14:creationId xmlns:p14="http://schemas.microsoft.com/office/powerpoint/2010/main" val="27995782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22648" cy="317296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322" y="3911143"/>
            <a:ext cx="4123326" cy="294685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2219" y="0"/>
            <a:ext cx="4239768" cy="317601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19170" y="3872274"/>
            <a:ext cx="3992440" cy="2985726"/>
          </a:xfrm>
          <a:prstGeom prst="rect">
            <a:avLst/>
          </a:prstGeom>
        </p:spPr>
      </p:pic>
      <p:sp>
        <p:nvSpPr>
          <p:cNvPr id="6" name="TextBox 5"/>
          <p:cNvSpPr txBox="1"/>
          <p:nvPr/>
        </p:nvSpPr>
        <p:spPr>
          <a:xfrm>
            <a:off x="201336" y="3172968"/>
            <a:ext cx="4221312" cy="646331"/>
          </a:xfrm>
          <a:prstGeom prst="rect">
            <a:avLst/>
          </a:prstGeom>
          <a:noFill/>
        </p:spPr>
        <p:txBody>
          <a:bodyPr wrap="square" rtlCol="0">
            <a:spAutoFit/>
          </a:bodyPr>
          <a:lstStyle/>
          <a:p>
            <a:r>
              <a:rPr lang="en-US" sz="900" dirty="0" smtClean="0"/>
              <a:t>Above: In front of </a:t>
            </a:r>
            <a:r>
              <a:rPr lang="en-US" sz="900" dirty="0" err="1" smtClean="0"/>
              <a:t>Hantoa</a:t>
            </a:r>
            <a:r>
              <a:rPr lang="en-US" sz="900" dirty="0" smtClean="0"/>
              <a:t> Church, Bougainville: </a:t>
            </a:r>
            <a:r>
              <a:rPr lang="en-US" sz="900" dirty="0" err="1" smtClean="0"/>
              <a:t>Srs</a:t>
            </a:r>
            <a:r>
              <a:rPr lang="en-US" sz="900" dirty="0" smtClean="0"/>
              <a:t>. M. </a:t>
            </a:r>
            <a:r>
              <a:rPr lang="en-US" sz="900" dirty="0" err="1" smtClean="0"/>
              <a:t>Emilienne</a:t>
            </a:r>
            <a:r>
              <a:rPr lang="en-US" sz="900" dirty="0" smtClean="0"/>
              <a:t> and </a:t>
            </a:r>
            <a:r>
              <a:rPr lang="en-US" sz="900" dirty="0" err="1" smtClean="0"/>
              <a:t>Immaculae</a:t>
            </a:r>
            <a:r>
              <a:rPr lang="en-US" sz="900" dirty="0" smtClean="0"/>
              <a:t>, a St. Joseph Sister and Bishop Wade. CSN (Congregation of the Sisters of Nazareth) Sisters not identified. Postcard</a:t>
            </a:r>
          </a:p>
          <a:p>
            <a:r>
              <a:rPr lang="en-US" sz="900" dirty="0" smtClean="0"/>
              <a:t>Below: Back of image, inscribed</a:t>
            </a:r>
            <a:endParaRPr lang="en-US" sz="900" dirty="0"/>
          </a:p>
        </p:txBody>
      </p:sp>
      <p:sp>
        <p:nvSpPr>
          <p:cNvPr id="7" name="TextBox 6"/>
          <p:cNvSpPr txBox="1"/>
          <p:nvPr/>
        </p:nvSpPr>
        <p:spPr>
          <a:xfrm>
            <a:off x="4519170" y="3154117"/>
            <a:ext cx="4242817" cy="646331"/>
          </a:xfrm>
          <a:prstGeom prst="rect">
            <a:avLst/>
          </a:prstGeom>
          <a:noFill/>
        </p:spPr>
        <p:txBody>
          <a:bodyPr wrap="square" rtlCol="0">
            <a:spAutoFit/>
          </a:bodyPr>
          <a:lstStyle/>
          <a:p>
            <a:r>
              <a:rPr lang="en-US" sz="900" dirty="0" smtClean="0"/>
              <a:t>Above, </a:t>
            </a:r>
            <a:r>
              <a:rPr lang="en-US" sz="900" dirty="0" err="1" smtClean="0"/>
              <a:t>Hantoa</a:t>
            </a:r>
            <a:r>
              <a:rPr lang="en-US" sz="900" dirty="0" smtClean="0"/>
              <a:t> Church, children in foreground, 1950s. Photograph</a:t>
            </a:r>
          </a:p>
          <a:p>
            <a:r>
              <a:rPr lang="en-US" sz="900" dirty="0" smtClean="0"/>
              <a:t>Below, left: Back of image, inscribed: “This is our Church! The poor Lord! When it rains, everything is soaking. When there’s a strong wind, everything is under a thick layer of dust! Ah, wail till we get our new Cathedral!” </a:t>
            </a:r>
            <a:endParaRPr lang="en-US" sz="900" dirty="0"/>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34457" y="480060"/>
            <a:ext cx="2164080" cy="2212848"/>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34457" y="4058581"/>
            <a:ext cx="2164080" cy="2209800"/>
          </a:xfrm>
          <a:prstGeom prst="rect">
            <a:avLst/>
          </a:prstGeom>
        </p:spPr>
      </p:pic>
      <p:sp>
        <p:nvSpPr>
          <p:cNvPr id="10" name="TextBox 9"/>
          <p:cNvSpPr txBox="1"/>
          <p:nvPr/>
        </p:nvSpPr>
        <p:spPr>
          <a:xfrm>
            <a:off x="9134457" y="2801006"/>
            <a:ext cx="2435551" cy="1061829"/>
          </a:xfrm>
          <a:prstGeom prst="rect">
            <a:avLst/>
          </a:prstGeom>
          <a:noFill/>
        </p:spPr>
        <p:txBody>
          <a:bodyPr wrap="square" rtlCol="0">
            <a:spAutoFit/>
          </a:bodyPr>
          <a:lstStyle/>
          <a:p>
            <a:r>
              <a:rPr lang="en-US" sz="900" dirty="0" smtClean="0"/>
              <a:t>Above: back row, </a:t>
            </a:r>
            <a:r>
              <a:rPr lang="en-US" sz="900" dirty="0" err="1" smtClean="0"/>
              <a:t>Srs</a:t>
            </a:r>
            <a:r>
              <a:rPr lang="en-US" sz="900" dirty="0" smtClean="0"/>
              <a:t>. M. Ambrose and Henriette; front row: CSN </a:t>
            </a:r>
            <a:r>
              <a:rPr lang="en-US" sz="900" dirty="0" err="1" smtClean="0"/>
              <a:t>Srs</a:t>
            </a:r>
            <a:r>
              <a:rPr lang="en-US" sz="900" dirty="0" smtClean="0"/>
              <a:t>. M. Louise, Rosa, and an unidentified sister. </a:t>
            </a:r>
            <a:r>
              <a:rPr lang="en-US" sz="900" dirty="0" err="1" smtClean="0"/>
              <a:t>Hantoa</a:t>
            </a:r>
            <a:r>
              <a:rPr lang="en-US" sz="900" dirty="0" smtClean="0"/>
              <a:t>, June 1955. Photograph</a:t>
            </a:r>
          </a:p>
          <a:p>
            <a:r>
              <a:rPr lang="en-US" sz="900" dirty="0" smtClean="0"/>
              <a:t>Below: Back of image, inscribed: “Nama Community June 1955; Henriette, Ambrose, CSN: Louise, Rosa, ?” </a:t>
            </a:r>
            <a:endParaRPr lang="en-US" sz="900" dirty="0"/>
          </a:p>
        </p:txBody>
      </p:sp>
    </p:spTree>
    <p:extLst>
      <p:ext uri="{BB962C8B-B14F-4D97-AF65-F5344CB8AC3E}">
        <p14:creationId xmlns:p14="http://schemas.microsoft.com/office/powerpoint/2010/main" val="42248827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298192" cy="311200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73837"/>
            <a:ext cx="3081528" cy="2286000"/>
          </a:xfrm>
          <a:prstGeom prst="rect">
            <a:avLst/>
          </a:prstGeom>
        </p:spPr>
      </p:pic>
      <p:sp>
        <p:nvSpPr>
          <p:cNvPr id="4" name="TextBox 3"/>
          <p:cNvSpPr txBox="1"/>
          <p:nvPr/>
        </p:nvSpPr>
        <p:spPr>
          <a:xfrm>
            <a:off x="0" y="3112008"/>
            <a:ext cx="2130803" cy="1061829"/>
          </a:xfrm>
          <a:prstGeom prst="rect">
            <a:avLst/>
          </a:prstGeom>
          <a:noFill/>
        </p:spPr>
        <p:txBody>
          <a:bodyPr wrap="square" rtlCol="0">
            <a:spAutoFit/>
          </a:bodyPr>
          <a:lstStyle/>
          <a:p>
            <a:r>
              <a:rPr lang="en-US" sz="900" dirty="0" smtClean="0"/>
              <a:t>Above: Sr. Maria of the Sacred Heart SMSM (from England) and Sr. M. Thomas CSN (Congregation of the Sisters of Nazareth), </a:t>
            </a:r>
            <a:r>
              <a:rPr lang="en-US" sz="900" dirty="0" err="1" smtClean="0"/>
              <a:t>Hantoa</a:t>
            </a:r>
            <a:r>
              <a:rPr lang="en-US" sz="900" dirty="0" smtClean="0"/>
              <a:t>, Bougainville, North Solomon Islands, 1955. Photograph</a:t>
            </a:r>
          </a:p>
          <a:p>
            <a:r>
              <a:rPr lang="en-US" sz="900" dirty="0" smtClean="0"/>
              <a:t>Below: Back of image, inscribed. </a:t>
            </a:r>
            <a:endParaRPr lang="en-US" sz="900" dirty="0"/>
          </a:p>
          <a:p>
            <a:endParaRPr lang="en-US" sz="9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6633" y="131627"/>
            <a:ext cx="2148840" cy="310286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81528" y="3765405"/>
            <a:ext cx="2167128" cy="3102864"/>
          </a:xfrm>
          <a:prstGeom prst="rect">
            <a:avLst/>
          </a:prstGeom>
        </p:spPr>
      </p:pic>
      <p:sp>
        <p:nvSpPr>
          <p:cNvPr id="7" name="TextBox 6"/>
          <p:cNvSpPr txBox="1"/>
          <p:nvPr/>
        </p:nvSpPr>
        <p:spPr>
          <a:xfrm>
            <a:off x="2631374" y="3257574"/>
            <a:ext cx="2667699" cy="507831"/>
          </a:xfrm>
          <a:prstGeom prst="rect">
            <a:avLst/>
          </a:prstGeom>
          <a:noFill/>
        </p:spPr>
        <p:txBody>
          <a:bodyPr wrap="square" rtlCol="0">
            <a:spAutoFit/>
          </a:bodyPr>
          <a:lstStyle/>
          <a:p>
            <a:r>
              <a:rPr lang="en-US" sz="900" dirty="0" smtClean="0"/>
              <a:t>Above: Bishop Wade when first consecrated, 1930s. </a:t>
            </a:r>
          </a:p>
          <a:p>
            <a:r>
              <a:rPr lang="en-US" sz="900" dirty="0" smtClean="0"/>
              <a:t>Photograph</a:t>
            </a:r>
          </a:p>
          <a:p>
            <a:r>
              <a:rPr lang="en-US" sz="900" dirty="0" smtClean="0"/>
              <a:t>Below: Back of image, inscribed, North </a:t>
            </a:r>
            <a:r>
              <a:rPr lang="en-US" sz="900" dirty="0" err="1" smtClean="0"/>
              <a:t>Solomons</a:t>
            </a:r>
            <a:endParaRPr lang="en-US" sz="900" dirty="0"/>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10849" y="0"/>
            <a:ext cx="2106168" cy="309372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9073" y="3761745"/>
            <a:ext cx="2097024" cy="3106523"/>
          </a:xfrm>
          <a:prstGeom prst="rect">
            <a:avLst/>
          </a:prstGeom>
        </p:spPr>
      </p:pic>
      <p:sp>
        <p:nvSpPr>
          <p:cNvPr id="11" name="TextBox 10"/>
          <p:cNvSpPr txBox="1"/>
          <p:nvPr/>
        </p:nvSpPr>
        <p:spPr>
          <a:xfrm>
            <a:off x="5299073" y="3115415"/>
            <a:ext cx="2628523" cy="646331"/>
          </a:xfrm>
          <a:prstGeom prst="rect">
            <a:avLst/>
          </a:prstGeom>
          <a:noFill/>
        </p:spPr>
        <p:txBody>
          <a:bodyPr wrap="square" rtlCol="0">
            <a:spAutoFit/>
          </a:bodyPr>
          <a:lstStyle/>
          <a:p>
            <a:r>
              <a:rPr lang="en-US" sz="900" dirty="0" smtClean="0"/>
              <a:t>Above: Father Leo Lemay before he was consecrated Bishop in the 1960s. Photograph</a:t>
            </a:r>
          </a:p>
          <a:p>
            <a:r>
              <a:rPr lang="en-US" sz="900" dirty="0" smtClean="0"/>
              <a:t>Below: Back of image, inscribed: “Trying to smile I guess!”</a:t>
            </a:r>
            <a:endParaRPr lang="en-US" sz="900" dirty="0"/>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78013" y="0"/>
            <a:ext cx="3944112" cy="3148584"/>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71928" y="3655676"/>
            <a:ext cx="3983736" cy="3212592"/>
          </a:xfrm>
          <a:prstGeom prst="rect">
            <a:avLst/>
          </a:prstGeom>
        </p:spPr>
      </p:pic>
      <p:sp>
        <p:nvSpPr>
          <p:cNvPr id="14" name="TextBox 13"/>
          <p:cNvSpPr txBox="1"/>
          <p:nvPr/>
        </p:nvSpPr>
        <p:spPr>
          <a:xfrm>
            <a:off x="8071928" y="3146814"/>
            <a:ext cx="3663182" cy="369332"/>
          </a:xfrm>
          <a:prstGeom prst="rect">
            <a:avLst/>
          </a:prstGeom>
          <a:noFill/>
        </p:spPr>
        <p:txBody>
          <a:bodyPr wrap="none" rtlCol="0">
            <a:spAutoFit/>
          </a:bodyPr>
          <a:lstStyle/>
          <a:p>
            <a:r>
              <a:rPr lang="en-US" sz="900" dirty="0" smtClean="0"/>
              <a:t>Above: Father Leo Lemay with seminarians at </a:t>
            </a:r>
            <a:r>
              <a:rPr lang="en-US" sz="900" dirty="0" err="1" smtClean="0"/>
              <a:t>Torokina</a:t>
            </a:r>
            <a:r>
              <a:rPr lang="en-US" sz="900" dirty="0" smtClean="0"/>
              <a:t>, 1950s. Photograph</a:t>
            </a:r>
          </a:p>
          <a:p>
            <a:r>
              <a:rPr lang="en-US" sz="900" dirty="0" smtClean="0"/>
              <a:t>Below: Back of image, inscribed: “A study in faces.” </a:t>
            </a:r>
            <a:endParaRPr lang="en-US" sz="900" dirty="0"/>
          </a:p>
        </p:txBody>
      </p:sp>
    </p:spTree>
    <p:extLst>
      <p:ext uri="{BB962C8B-B14F-4D97-AF65-F5344CB8AC3E}">
        <p14:creationId xmlns:p14="http://schemas.microsoft.com/office/powerpoint/2010/main" val="34933674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864" y="0"/>
            <a:ext cx="4422648" cy="309372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5421" y="3322712"/>
            <a:ext cx="4419600" cy="3090672"/>
          </a:xfrm>
          <a:prstGeom prst="rect">
            <a:avLst/>
          </a:prstGeom>
        </p:spPr>
      </p:pic>
      <p:sp>
        <p:nvSpPr>
          <p:cNvPr id="4" name="TextBox 3"/>
          <p:cNvSpPr txBox="1"/>
          <p:nvPr/>
        </p:nvSpPr>
        <p:spPr>
          <a:xfrm>
            <a:off x="1308682" y="3174470"/>
            <a:ext cx="4353061" cy="646331"/>
          </a:xfrm>
          <a:prstGeom prst="rect">
            <a:avLst/>
          </a:prstGeom>
          <a:noFill/>
        </p:spPr>
        <p:txBody>
          <a:bodyPr wrap="square" rtlCol="0">
            <a:spAutoFit/>
          </a:bodyPr>
          <a:lstStyle/>
          <a:p>
            <a:r>
              <a:rPr lang="en-US" sz="900" dirty="0" smtClean="0"/>
              <a:t>Above: CSN (Congregation of the Sisters of Nazareth) Sisters: M. Bernadette, Celine, Elisabeth, Bernadette, Patricia, Sophie at the grave of Sr. M. </a:t>
            </a:r>
            <a:r>
              <a:rPr lang="en-US" sz="900" dirty="0" err="1" smtClean="0"/>
              <a:t>Crescentia</a:t>
            </a:r>
            <a:r>
              <a:rPr lang="en-US" sz="900" dirty="0" smtClean="0"/>
              <a:t>, SMSM. All Souls’ Day, 1991. Photograph. </a:t>
            </a:r>
          </a:p>
          <a:p>
            <a:r>
              <a:rPr lang="en-US" sz="900" dirty="0" smtClean="0"/>
              <a:t>Right: Back of image, inscribed. </a:t>
            </a:r>
            <a:endParaRPr lang="en-US" sz="900" dirty="0"/>
          </a:p>
        </p:txBody>
      </p:sp>
    </p:spTree>
    <p:extLst>
      <p:ext uri="{BB962C8B-B14F-4D97-AF65-F5344CB8AC3E}">
        <p14:creationId xmlns:p14="http://schemas.microsoft.com/office/powerpoint/2010/main" val="32313788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236208" cy="446532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0878" y="2147345"/>
            <a:ext cx="5831122" cy="4169566"/>
          </a:xfrm>
          <a:prstGeom prst="rect">
            <a:avLst/>
          </a:prstGeom>
        </p:spPr>
      </p:pic>
      <p:sp>
        <p:nvSpPr>
          <p:cNvPr id="4" name="TextBox 3"/>
          <p:cNvSpPr txBox="1"/>
          <p:nvPr/>
        </p:nvSpPr>
        <p:spPr>
          <a:xfrm>
            <a:off x="461394" y="4697835"/>
            <a:ext cx="5494789" cy="646331"/>
          </a:xfrm>
          <a:prstGeom prst="rect">
            <a:avLst/>
          </a:prstGeom>
          <a:noFill/>
        </p:spPr>
        <p:txBody>
          <a:bodyPr wrap="square" rtlCol="0">
            <a:spAutoFit/>
          </a:bodyPr>
          <a:lstStyle/>
          <a:p>
            <a:r>
              <a:rPr lang="en-US" sz="900" dirty="0" smtClean="0"/>
              <a:t>Above: </a:t>
            </a:r>
            <a:r>
              <a:rPr lang="en-US" sz="900" dirty="0" err="1" smtClean="0"/>
              <a:t>Moratona</a:t>
            </a:r>
            <a:r>
              <a:rPr lang="en-US" sz="900" dirty="0" smtClean="0"/>
              <a:t> Station, Bougainville, North Solomon Islands. Left: schoolhouse; larger house center-right is the Sisters’ house; right: girls’ dormitory. 1950s. The river flooded its bank a few years later and destroyed the station. It was later rebuilt much further from the river. Photograph. </a:t>
            </a:r>
          </a:p>
          <a:p>
            <a:r>
              <a:rPr lang="en-US" sz="900" dirty="0" smtClean="0"/>
              <a:t>Right: Back of image inscribed with corresponding building identifiers: dormitory, Sisters’ house, schoolhouse. </a:t>
            </a:r>
            <a:endParaRPr lang="en-US" sz="900" dirty="0"/>
          </a:p>
        </p:txBody>
      </p:sp>
    </p:spTree>
    <p:extLst>
      <p:ext uri="{BB962C8B-B14F-4D97-AF65-F5344CB8AC3E}">
        <p14:creationId xmlns:p14="http://schemas.microsoft.com/office/powerpoint/2010/main" val="263559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00" y="64721"/>
            <a:ext cx="4666488" cy="295351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00" y="3804701"/>
            <a:ext cx="4736592" cy="299008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4119" y="142613"/>
            <a:ext cx="4334256" cy="3166872"/>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9952" y="3379176"/>
            <a:ext cx="4334256" cy="3169920"/>
          </a:xfrm>
          <a:prstGeom prst="rect">
            <a:avLst/>
          </a:prstGeom>
        </p:spPr>
      </p:pic>
      <p:sp>
        <p:nvSpPr>
          <p:cNvPr id="6" name="TextBox 5"/>
          <p:cNvSpPr txBox="1"/>
          <p:nvPr/>
        </p:nvSpPr>
        <p:spPr>
          <a:xfrm>
            <a:off x="71601" y="3056011"/>
            <a:ext cx="4666488" cy="646331"/>
          </a:xfrm>
          <a:prstGeom prst="rect">
            <a:avLst/>
          </a:prstGeom>
          <a:noFill/>
        </p:spPr>
        <p:txBody>
          <a:bodyPr wrap="square" rtlCol="0">
            <a:spAutoFit/>
          </a:bodyPr>
          <a:lstStyle/>
          <a:p>
            <a:r>
              <a:rPr lang="en-US" sz="900" dirty="0" smtClean="0"/>
              <a:t>Above: St. Joseph Mission Ship, Bougainville, North Solomon Islands. 1950s. Photograph.</a:t>
            </a:r>
          </a:p>
          <a:p>
            <a:endParaRPr lang="en-US" sz="900" dirty="0" smtClean="0"/>
          </a:p>
          <a:p>
            <a:r>
              <a:rPr lang="en-US" sz="900" dirty="0" smtClean="0"/>
              <a:t>Below: Back of image, inscribed: “St. Joseph Mission Ship, N. Sol./12 bunks/St. Jos U.S. Army Hospital PT for picking up patients.”</a:t>
            </a:r>
            <a:endParaRPr lang="en-US" sz="900" dirty="0"/>
          </a:p>
        </p:txBody>
      </p:sp>
      <p:sp>
        <p:nvSpPr>
          <p:cNvPr id="7" name="TextBox 6"/>
          <p:cNvSpPr txBox="1"/>
          <p:nvPr/>
        </p:nvSpPr>
        <p:spPr>
          <a:xfrm>
            <a:off x="9468375" y="2539844"/>
            <a:ext cx="2177250" cy="646331"/>
          </a:xfrm>
          <a:prstGeom prst="rect">
            <a:avLst/>
          </a:prstGeom>
          <a:noFill/>
        </p:spPr>
        <p:txBody>
          <a:bodyPr wrap="square" rtlCol="0">
            <a:spAutoFit/>
          </a:bodyPr>
          <a:lstStyle/>
          <a:p>
            <a:r>
              <a:rPr lang="en-US" sz="900" dirty="0" smtClean="0"/>
              <a:t>Left: Father Jim Moore showing the expanse of a flying fox’s wings. Photograph.</a:t>
            </a:r>
          </a:p>
          <a:p>
            <a:r>
              <a:rPr lang="en-US" sz="900" dirty="0" smtClean="0"/>
              <a:t>Below: Back of image, inscribed. </a:t>
            </a:r>
            <a:endParaRPr lang="en-US" sz="900" dirty="0"/>
          </a:p>
        </p:txBody>
      </p:sp>
    </p:spTree>
    <p:extLst>
      <p:ext uri="{BB962C8B-B14F-4D97-AF65-F5344CB8AC3E}">
        <p14:creationId xmlns:p14="http://schemas.microsoft.com/office/powerpoint/2010/main" val="908275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275832" cy="451104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3420" y="2350008"/>
            <a:ext cx="5852695" cy="4210183"/>
          </a:xfrm>
          <a:prstGeom prst="rect">
            <a:avLst/>
          </a:prstGeom>
        </p:spPr>
      </p:pic>
      <p:sp>
        <p:nvSpPr>
          <p:cNvPr id="4" name="TextBox 3"/>
          <p:cNvSpPr txBox="1"/>
          <p:nvPr/>
        </p:nvSpPr>
        <p:spPr>
          <a:xfrm>
            <a:off x="6343420" y="855677"/>
            <a:ext cx="4699513" cy="507831"/>
          </a:xfrm>
          <a:prstGeom prst="rect">
            <a:avLst/>
          </a:prstGeom>
          <a:noFill/>
        </p:spPr>
        <p:txBody>
          <a:bodyPr wrap="square" rtlCol="0">
            <a:spAutoFit/>
          </a:bodyPr>
          <a:lstStyle/>
          <a:p>
            <a:r>
              <a:rPr lang="en-US" sz="900" dirty="0" smtClean="0"/>
              <a:t>Left: </a:t>
            </a:r>
            <a:r>
              <a:rPr lang="en-US" sz="900" dirty="0" err="1" smtClean="0"/>
              <a:t>Asitavi</a:t>
            </a:r>
            <a:r>
              <a:rPr lang="en-US" sz="900" dirty="0" smtClean="0"/>
              <a:t> Village Church, Bougainville, North Solomon Islands, 1940s. Photograph</a:t>
            </a:r>
          </a:p>
          <a:p>
            <a:endParaRPr lang="en-US" sz="900" dirty="0"/>
          </a:p>
          <a:p>
            <a:r>
              <a:rPr lang="en-US" sz="900" dirty="0" smtClean="0"/>
              <a:t>Below: Back of image, inscription: “Village Church [old] </a:t>
            </a:r>
            <a:r>
              <a:rPr lang="en-US" sz="900" dirty="0" err="1" smtClean="0"/>
              <a:t>Asitavi</a:t>
            </a:r>
            <a:r>
              <a:rPr lang="en-US" sz="900" dirty="0" smtClean="0"/>
              <a:t>, destroyed” </a:t>
            </a:r>
            <a:endParaRPr lang="en-US" sz="900" dirty="0"/>
          </a:p>
        </p:txBody>
      </p:sp>
    </p:spTree>
    <p:extLst>
      <p:ext uri="{BB962C8B-B14F-4D97-AF65-F5344CB8AC3E}">
        <p14:creationId xmlns:p14="http://schemas.microsoft.com/office/powerpoint/2010/main" val="14981578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184392" cy="452628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3783" y="2386696"/>
            <a:ext cx="5641392" cy="4148328"/>
          </a:xfrm>
          <a:prstGeom prst="rect">
            <a:avLst/>
          </a:prstGeom>
        </p:spPr>
      </p:pic>
      <p:sp>
        <p:nvSpPr>
          <p:cNvPr id="4" name="TextBox 3"/>
          <p:cNvSpPr txBox="1"/>
          <p:nvPr/>
        </p:nvSpPr>
        <p:spPr>
          <a:xfrm>
            <a:off x="6895750" y="629174"/>
            <a:ext cx="4450257" cy="507831"/>
          </a:xfrm>
          <a:prstGeom prst="rect">
            <a:avLst/>
          </a:prstGeom>
          <a:noFill/>
        </p:spPr>
        <p:txBody>
          <a:bodyPr wrap="none" rtlCol="0">
            <a:spAutoFit/>
          </a:bodyPr>
          <a:lstStyle/>
          <a:p>
            <a:r>
              <a:rPr lang="en-US" sz="900" dirty="0" smtClean="0"/>
              <a:t>Left: Father Jim Moore administering baptism inside the station church, 1950s. Photograph</a:t>
            </a:r>
          </a:p>
          <a:p>
            <a:endParaRPr lang="en-US" sz="900" dirty="0"/>
          </a:p>
          <a:p>
            <a:r>
              <a:rPr lang="en-US" sz="900" dirty="0" smtClean="0"/>
              <a:t>Below: Back of image, inscribed</a:t>
            </a:r>
            <a:endParaRPr lang="en-US" sz="900" dirty="0"/>
          </a:p>
        </p:txBody>
      </p:sp>
    </p:spTree>
    <p:extLst>
      <p:ext uri="{BB962C8B-B14F-4D97-AF65-F5344CB8AC3E}">
        <p14:creationId xmlns:p14="http://schemas.microsoft.com/office/powerpoint/2010/main" val="1741683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0681" y="933191"/>
            <a:ext cx="6269736" cy="4370832"/>
          </a:xfrm>
          <a:prstGeom prst="rect">
            <a:avLst/>
          </a:prstGeom>
        </p:spPr>
      </p:pic>
      <p:sp>
        <p:nvSpPr>
          <p:cNvPr id="3" name="TextBox 2"/>
          <p:cNvSpPr txBox="1"/>
          <p:nvPr/>
        </p:nvSpPr>
        <p:spPr>
          <a:xfrm>
            <a:off x="3246539" y="5461233"/>
            <a:ext cx="4041491" cy="230832"/>
          </a:xfrm>
          <a:prstGeom prst="rect">
            <a:avLst/>
          </a:prstGeom>
          <a:noFill/>
        </p:spPr>
        <p:txBody>
          <a:bodyPr wrap="none" rtlCol="0">
            <a:spAutoFit/>
          </a:bodyPr>
          <a:lstStyle/>
          <a:p>
            <a:r>
              <a:rPr lang="en-US" sz="900" dirty="0" smtClean="0"/>
              <a:t>Above: Church at </a:t>
            </a:r>
            <a:r>
              <a:rPr lang="en-US" sz="900" dirty="0" err="1" smtClean="0"/>
              <a:t>Tabago</a:t>
            </a:r>
            <a:r>
              <a:rPr lang="en-US" sz="900" dirty="0" smtClean="0"/>
              <a:t>, Bougainville, North Solomon Islands. 1970s. Photograph.</a:t>
            </a:r>
            <a:endParaRPr lang="en-US" sz="900" dirty="0"/>
          </a:p>
        </p:txBody>
      </p:sp>
    </p:spTree>
    <p:extLst>
      <p:ext uri="{BB962C8B-B14F-4D97-AF65-F5344CB8AC3E}">
        <p14:creationId xmlns:p14="http://schemas.microsoft.com/office/powerpoint/2010/main" val="2268718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126" y="0"/>
            <a:ext cx="4541520" cy="627583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9484" y="0"/>
            <a:ext cx="4492752" cy="6281928"/>
          </a:xfrm>
          <a:prstGeom prst="rect">
            <a:avLst/>
          </a:prstGeom>
        </p:spPr>
      </p:pic>
      <p:sp>
        <p:nvSpPr>
          <p:cNvPr id="4" name="TextBox 3"/>
          <p:cNvSpPr txBox="1"/>
          <p:nvPr/>
        </p:nvSpPr>
        <p:spPr>
          <a:xfrm>
            <a:off x="1048624" y="6358855"/>
            <a:ext cx="4768021" cy="230832"/>
          </a:xfrm>
          <a:prstGeom prst="rect">
            <a:avLst/>
          </a:prstGeom>
          <a:noFill/>
        </p:spPr>
        <p:txBody>
          <a:bodyPr wrap="square" rtlCol="0">
            <a:spAutoFit/>
          </a:bodyPr>
          <a:lstStyle/>
          <a:p>
            <a:r>
              <a:rPr lang="en-US" sz="900" dirty="0" smtClean="0"/>
              <a:t>Above: Sr. M. Barbara, Father Henry </a:t>
            </a:r>
            <a:r>
              <a:rPr lang="en-US" sz="900" dirty="0" err="1" smtClean="0"/>
              <a:t>Fluet</a:t>
            </a:r>
            <a:r>
              <a:rPr lang="en-US" sz="900" dirty="0" smtClean="0"/>
              <a:t> SM, Sr. M. Fabian, Bougainville, 1950s. Photograph. </a:t>
            </a:r>
            <a:endParaRPr lang="en-US" sz="900" dirty="0"/>
          </a:p>
        </p:txBody>
      </p:sp>
      <p:sp>
        <p:nvSpPr>
          <p:cNvPr id="5" name="TextBox 4"/>
          <p:cNvSpPr txBox="1"/>
          <p:nvPr/>
        </p:nvSpPr>
        <p:spPr>
          <a:xfrm>
            <a:off x="6325298" y="6358855"/>
            <a:ext cx="3632433" cy="230832"/>
          </a:xfrm>
          <a:prstGeom prst="rect">
            <a:avLst/>
          </a:prstGeom>
          <a:noFill/>
        </p:spPr>
        <p:txBody>
          <a:bodyPr wrap="square" rtlCol="0">
            <a:spAutoFit/>
          </a:bodyPr>
          <a:lstStyle/>
          <a:p>
            <a:r>
              <a:rPr lang="en-US" sz="900" dirty="0" smtClean="0"/>
              <a:t>Above: Back of image, inscribed</a:t>
            </a:r>
            <a:endParaRPr lang="en-US" sz="900" dirty="0"/>
          </a:p>
        </p:txBody>
      </p:sp>
    </p:spTree>
    <p:extLst>
      <p:ext uri="{BB962C8B-B14F-4D97-AF65-F5344CB8AC3E}">
        <p14:creationId xmlns:p14="http://schemas.microsoft.com/office/powerpoint/2010/main" val="15542563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0067" y="109546"/>
            <a:ext cx="4474464" cy="620268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86813" y="45538"/>
            <a:ext cx="4492752" cy="6266688"/>
          </a:xfrm>
          <a:prstGeom prst="rect">
            <a:avLst/>
          </a:prstGeom>
        </p:spPr>
      </p:pic>
      <p:sp>
        <p:nvSpPr>
          <p:cNvPr id="4" name="TextBox 3"/>
          <p:cNvSpPr txBox="1"/>
          <p:nvPr/>
        </p:nvSpPr>
        <p:spPr>
          <a:xfrm>
            <a:off x="1040067" y="6312226"/>
            <a:ext cx="4370832" cy="369332"/>
          </a:xfrm>
          <a:prstGeom prst="rect">
            <a:avLst/>
          </a:prstGeom>
          <a:noFill/>
        </p:spPr>
        <p:txBody>
          <a:bodyPr wrap="square" rtlCol="0">
            <a:spAutoFit/>
          </a:bodyPr>
          <a:lstStyle/>
          <a:p>
            <a:r>
              <a:rPr lang="en-US" sz="900" dirty="0" smtClean="0"/>
              <a:t>Above: Sr. M. Fabian supervising sewing lessons to </a:t>
            </a:r>
            <a:r>
              <a:rPr lang="en-US" sz="900" dirty="0" err="1" smtClean="0"/>
              <a:t>Pari</a:t>
            </a:r>
            <a:r>
              <a:rPr lang="en-US" sz="900" dirty="0" smtClean="0"/>
              <a:t>, houseboy’s wife. Background: plaited bamboo wall. Bougainville, 1950s. Photograph.</a:t>
            </a:r>
            <a:endParaRPr lang="en-US" sz="900" dirty="0"/>
          </a:p>
        </p:txBody>
      </p:sp>
      <p:sp>
        <p:nvSpPr>
          <p:cNvPr id="5" name="TextBox 4"/>
          <p:cNvSpPr txBox="1"/>
          <p:nvPr/>
        </p:nvSpPr>
        <p:spPr>
          <a:xfrm>
            <a:off x="5771626" y="6375633"/>
            <a:ext cx="4320329" cy="230832"/>
          </a:xfrm>
          <a:prstGeom prst="rect">
            <a:avLst/>
          </a:prstGeom>
          <a:noFill/>
        </p:spPr>
        <p:txBody>
          <a:bodyPr wrap="square" rtlCol="0">
            <a:spAutoFit/>
          </a:bodyPr>
          <a:lstStyle/>
          <a:p>
            <a:r>
              <a:rPr lang="en-US" sz="900" dirty="0" smtClean="0"/>
              <a:t>Above: Back of image, inscribed: “Sr. M. Fabian/</a:t>
            </a:r>
            <a:r>
              <a:rPr lang="en-US" sz="900" dirty="0" err="1" smtClean="0"/>
              <a:t>Pari</a:t>
            </a:r>
            <a:r>
              <a:rPr lang="en-US" sz="900" dirty="0" smtClean="0"/>
              <a:t> houseboy’s wife” </a:t>
            </a:r>
            <a:endParaRPr lang="en-US" sz="900" dirty="0"/>
          </a:p>
        </p:txBody>
      </p:sp>
    </p:spTree>
    <p:extLst>
      <p:ext uri="{BB962C8B-B14F-4D97-AF65-F5344CB8AC3E}">
        <p14:creationId xmlns:p14="http://schemas.microsoft.com/office/powerpoint/2010/main" val="5183414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120" y="267931"/>
            <a:ext cx="4453128" cy="561746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2937" y="267931"/>
            <a:ext cx="4462272" cy="5617464"/>
          </a:xfrm>
          <a:prstGeom prst="rect">
            <a:avLst/>
          </a:prstGeom>
        </p:spPr>
      </p:pic>
      <p:sp>
        <p:nvSpPr>
          <p:cNvPr id="4" name="TextBox 3"/>
          <p:cNvSpPr txBox="1"/>
          <p:nvPr/>
        </p:nvSpPr>
        <p:spPr>
          <a:xfrm>
            <a:off x="757121" y="6082018"/>
            <a:ext cx="4453128" cy="369332"/>
          </a:xfrm>
          <a:prstGeom prst="rect">
            <a:avLst/>
          </a:prstGeom>
          <a:noFill/>
        </p:spPr>
        <p:txBody>
          <a:bodyPr wrap="square" rtlCol="0">
            <a:spAutoFit/>
          </a:bodyPr>
          <a:lstStyle/>
          <a:p>
            <a:r>
              <a:rPr lang="en-US" sz="900" dirty="0" smtClean="0"/>
              <a:t>Above: Sr. M. Helena, with triplets she helped to deliver. </a:t>
            </a:r>
            <a:r>
              <a:rPr lang="en-US" sz="900" dirty="0" err="1" smtClean="0"/>
              <a:t>Tearouki</a:t>
            </a:r>
            <a:r>
              <a:rPr lang="en-US" sz="900" dirty="0" smtClean="0"/>
              <a:t>, Bougainville, 1950s. Photograph </a:t>
            </a:r>
            <a:endParaRPr lang="en-US" sz="900" dirty="0"/>
          </a:p>
        </p:txBody>
      </p:sp>
      <p:sp>
        <p:nvSpPr>
          <p:cNvPr id="5" name="TextBox 4"/>
          <p:cNvSpPr txBox="1"/>
          <p:nvPr/>
        </p:nvSpPr>
        <p:spPr>
          <a:xfrm>
            <a:off x="5743662" y="6035852"/>
            <a:ext cx="3640822" cy="230832"/>
          </a:xfrm>
          <a:prstGeom prst="rect">
            <a:avLst/>
          </a:prstGeom>
          <a:noFill/>
        </p:spPr>
        <p:txBody>
          <a:bodyPr wrap="square" rtlCol="0">
            <a:spAutoFit/>
          </a:bodyPr>
          <a:lstStyle/>
          <a:p>
            <a:r>
              <a:rPr lang="en-US" sz="900" dirty="0" smtClean="0"/>
              <a:t>Above: Back of image, no additional inscription</a:t>
            </a:r>
            <a:endParaRPr lang="en-US" sz="900" dirty="0"/>
          </a:p>
        </p:txBody>
      </p:sp>
    </p:spTree>
    <p:extLst>
      <p:ext uri="{BB962C8B-B14F-4D97-AF65-F5344CB8AC3E}">
        <p14:creationId xmlns:p14="http://schemas.microsoft.com/office/powerpoint/2010/main" val="35017344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413248" cy="415442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1443" y="2472865"/>
            <a:ext cx="5401056" cy="4160520"/>
          </a:xfrm>
          <a:prstGeom prst="rect">
            <a:avLst/>
          </a:prstGeom>
        </p:spPr>
      </p:pic>
      <p:sp>
        <p:nvSpPr>
          <p:cNvPr id="4" name="TextBox 3"/>
          <p:cNvSpPr txBox="1"/>
          <p:nvPr/>
        </p:nvSpPr>
        <p:spPr>
          <a:xfrm>
            <a:off x="402672" y="4412609"/>
            <a:ext cx="4320330" cy="646331"/>
          </a:xfrm>
          <a:prstGeom prst="rect">
            <a:avLst/>
          </a:prstGeom>
          <a:noFill/>
        </p:spPr>
        <p:txBody>
          <a:bodyPr wrap="square" rtlCol="0">
            <a:spAutoFit/>
          </a:bodyPr>
          <a:lstStyle/>
          <a:p>
            <a:r>
              <a:rPr lang="en-US" sz="900" dirty="0" smtClean="0"/>
              <a:t>Above: Sr. M. Leo, MD, SMSM, medical doctor, originally from Chisholm, Maine. Supervised the building of her own hospital, and later developed a Maternal Child Health </a:t>
            </a:r>
            <a:r>
              <a:rPr lang="en-US" sz="900" dirty="0" err="1" smtClean="0"/>
              <a:t>Programme</a:t>
            </a:r>
            <a:r>
              <a:rPr lang="en-US" sz="900" dirty="0" smtClean="0"/>
              <a:t> formally recognized by the government of Papua New Guinea. Bougainville, 1950s. Photograph. </a:t>
            </a:r>
            <a:endParaRPr lang="en-US" sz="900" dirty="0"/>
          </a:p>
        </p:txBody>
      </p:sp>
      <p:sp>
        <p:nvSpPr>
          <p:cNvPr id="5" name="TextBox 4"/>
          <p:cNvSpPr txBox="1"/>
          <p:nvPr/>
        </p:nvSpPr>
        <p:spPr>
          <a:xfrm>
            <a:off x="5551443" y="2242033"/>
            <a:ext cx="4555222" cy="230832"/>
          </a:xfrm>
          <a:prstGeom prst="rect">
            <a:avLst/>
          </a:prstGeom>
          <a:noFill/>
        </p:spPr>
        <p:txBody>
          <a:bodyPr wrap="square" rtlCol="0">
            <a:spAutoFit/>
          </a:bodyPr>
          <a:lstStyle/>
          <a:p>
            <a:r>
              <a:rPr lang="en-US" sz="900" dirty="0" smtClean="0"/>
              <a:t>Below: Back of image, inscription: “…[cut off] orphans with me, outside the nursery. Leo” </a:t>
            </a:r>
            <a:endParaRPr lang="en-US" sz="900" dirty="0"/>
          </a:p>
        </p:txBody>
      </p:sp>
    </p:spTree>
    <p:extLst>
      <p:ext uri="{BB962C8B-B14F-4D97-AF65-F5344CB8AC3E}">
        <p14:creationId xmlns:p14="http://schemas.microsoft.com/office/powerpoint/2010/main" val="25014740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731033" cy="6858000"/>
          </a:xfrm>
          <a:prstGeom prst="rect">
            <a:avLst/>
          </a:prstGeom>
        </p:spPr>
      </p:pic>
      <p:sp>
        <p:nvSpPr>
          <p:cNvPr id="3" name="TextBox 2"/>
          <p:cNvSpPr txBox="1"/>
          <p:nvPr/>
        </p:nvSpPr>
        <p:spPr>
          <a:xfrm>
            <a:off x="8841996" y="3105834"/>
            <a:ext cx="3145872" cy="507831"/>
          </a:xfrm>
          <a:prstGeom prst="rect">
            <a:avLst/>
          </a:prstGeom>
          <a:noFill/>
        </p:spPr>
        <p:txBody>
          <a:bodyPr wrap="square" rtlCol="0">
            <a:spAutoFit/>
          </a:bodyPr>
          <a:lstStyle/>
          <a:p>
            <a:r>
              <a:rPr lang="en-US" sz="900" dirty="0" smtClean="0"/>
              <a:t>Left: Father Jim Moore’s “boys” cutting trees for timber for building up the mission station at </a:t>
            </a:r>
            <a:r>
              <a:rPr lang="en-US" sz="900" dirty="0" err="1" smtClean="0"/>
              <a:t>Moratona</a:t>
            </a:r>
            <a:r>
              <a:rPr lang="en-US" sz="900" dirty="0" smtClean="0"/>
              <a:t>, Bougainville. 1950s. Photograph. No additional inscription on back of image. </a:t>
            </a:r>
            <a:endParaRPr lang="en-US" sz="900" dirty="0"/>
          </a:p>
        </p:txBody>
      </p:sp>
    </p:spTree>
    <p:extLst>
      <p:ext uri="{BB962C8B-B14F-4D97-AF65-F5344CB8AC3E}">
        <p14:creationId xmlns:p14="http://schemas.microsoft.com/office/powerpoint/2010/main" val="2768779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7014693" cy="5461233"/>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4693" y="0"/>
            <a:ext cx="4959897" cy="5117284"/>
          </a:xfrm>
          <a:prstGeom prst="rect">
            <a:avLst/>
          </a:prstGeom>
        </p:spPr>
      </p:pic>
      <p:sp>
        <p:nvSpPr>
          <p:cNvPr id="4" name="TextBox 3"/>
          <p:cNvSpPr txBox="1"/>
          <p:nvPr/>
        </p:nvSpPr>
        <p:spPr>
          <a:xfrm>
            <a:off x="83891" y="5461233"/>
            <a:ext cx="3271706" cy="507831"/>
          </a:xfrm>
          <a:prstGeom prst="rect">
            <a:avLst/>
          </a:prstGeom>
          <a:noFill/>
        </p:spPr>
        <p:txBody>
          <a:bodyPr wrap="square" rtlCol="0">
            <a:spAutoFit/>
          </a:bodyPr>
          <a:lstStyle/>
          <a:p>
            <a:r>
              <a:rPr lang="en-US" sz="900" dirty="0" smtClean="0"/>
              <a:t>Above: Building galvanized rainwater tanks for gathering drinking water at the mission station. Bougainville, 1950s. Photograph credited to the United Nations (UN 46552), 1955.</a:t>
            </a:r>
            <a:endParaRPr lang="en-US" sz="900" dirty="0"/>
          </a:p>
        </p:txBody>
      </p:sp>
      <p:sp>
        <p:nvSpPr>
          <p:cNvPr id="5" name="TextBox 4"/>
          <p:cNvSpPr txBox="1"/>
          <p:nvPr/>
        </p:nvSpPr>
        <p:spPr>
          <a:xfrm>
            <a:off x="4429387" y="5461233"/>
            <a:ext cx="7762613" cy="1338828"/>
          </a:xfrm>
          <a:prstGeom prst="rect">
            <a:avLst/>
          </a:prstGeom>
          <a:noFill/>
        </p:spPr>
        <p:txBody>
          <a:bodyPr wrap="square" rtlCol="0">
            <a:spAutoFit/>
          </a:bodyPr>
          <a:lstStyle/>
          <a:p>
            <a:pPr algn="ctr"/>
            <a:r>
              <a:rPr lang="en-US" sz="900" dirty="0" smtClean="0"/>
              <a:t>Above, right: Back of image, reproduced text: </a:t>
            </a:r>
          </a:p>
          <a:p>
            <a:pPr algn="ctr"/>
            <a:r>
              <a:rPr lang="en-US" sz="900" dirty="0" smtClean="0"/>
              <a:t>“TRUST TERRITORY OF NEW GUINEA (BACKGROUND PHOTOGRAPH)</a:t>
            </a:r>
          </a:p>
          <a:p>
            <a:pPr algn="ctr"/>
            <a:r>
              <a:rPr lang="en-US" sz="900" dirty="0" smtClean="0"/>
              <a:t>UN 46552 RABAUL (NEW GUINEA), 1955-</a:t>
            </a:r>
          </a:p>
          <a:p>
            <a:r>
              <a:rPr lang="en-US" sz="900" dirty="0" smtClean="0"/>
              <a:t>In the Trust Territory of New Guinea, administered by Australia, the educational system includes schools operated by the Administration, the Missions and the Native Village Councils. Education is free at all stages in both the Administration and Mission schools, and compulsory attendance is in force in certain areas. One of the main institutions providing for the technical training of natives is the </a:t>
            </a:r>
            <a:r>
              <a:rPr lang="en-US" sz="900" dirty="0" err="1" smtClean="0"/>
              <a:t>Rabaul</a:t>
            </a:r>
            <a:r>
              <a:rPr lang="en-US" sz="900" dirty="0" smtClean="0"/>
              <a:t> Technical Training School, where students learn plumbing, carpentry, metal work, etc. </a:t>
            </a:r>
          </a:p>
          <a:p>
            <a:r>
              <a:rPr lang="en-US" sz="900" dirty="0" smtClean="0"/>
              <a:t>This photograph shows a group of trainees at the </a:t>
            </a:r>
            <a:r>
              <a:rPr lang="en-US" sz="900" dirty="0" err="1" smtClean="0"/>
              <a:t>Rabaul</a:t>
            </a:r>
            <a:r>
              <a:rPr lang="en-US" sz="900" dirty="0" smtClean="0"/>
              <a:t> Training School working with sheet metal which they are using to build water tanks.</a:t>
            </a:r>
          </a:p>
          <a:p>
            <a:r>
              <a:rPr lang="en-US" sz="900" dirty="0" smtClean="0"/>
              <a:t>Please credit: UNITED NATIONS.”</a:t>
            </a:r>
            <a:endParaRPr lang="en-US" sz="900" dirty="0"/>
          </a:p>
        </p:txBody>
      </p:sp>
    </p:spTree>
    <p:extLst>
      <p:ext uri="{BB962C8B-B14F-4D97-AF65-F5344CB8AC3E}">
        <p14:creationId xmlns:p14="http://schemas.microsoft.com/office/powerpoint/2010/main" val="30845117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466991"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6991" y="2292212"/>
            <a:ext cx="5739129" cy="4565788"/>
          </a:xfrm>
          <a:prstGeom prst="rect">
            <a:avLst/>
          </a:prstGeom>
        </p:spPr>
      </p:pic>
      <p:sp>
        <p:nvSpPr>
          <p:cNvPr id="4" name="TextBox 3"/>
          <p:cNvSpPr txBox="1"/>
          <p:nvPr/>
        </p:nvSpPr>
        <p:spPr>
          <a:xfrm>
            <a:off x="5542492" y="1200500"/>
            <a:ext cx="5258326" cy="784830"/>
          </a:xfrm>
          <a:prstGeom prst="rect">
            <a:avLst/>
          </a:prstGeom>
          <a:noFill/>
        </p:spPr>
        <p:txBody>
          <a:bodyPr wrap="square" rtlCol="0">
            <a:spAutoFit/>
          </a:bodyPr>
          <a:lstStyle/>
          <a:p>
            <a:r>
              <a:rPr lang="en-US" sz="900" dirty="0" smtClean="0"/>
              <a:t>Left: Sr. M. </a:t>
            </a:r>
            <a:r>
              <a:rPr lang="en-US" sz="900" dirty="0" err="1" smtClean="0"/>
              <a:t>Melita</a:t>
            </a:r>
            <a:r>
              <a:rPr lang="en-US" sz="900" dirty="0" smtClean="0"/>
              <a:t> (Sr. Frances Dunn), originally from New Jersey, nursing. 1950s. Photograph.</a:t>
            </a:r>
          </a:p>
          <a:p>
            <a:endParaRPr lang="en-US" sz="900" dirty="0"/>
          </a:p>
          <a:p>
            <a:r>
              <a:rPr lang="en-US" sz="900" dirty="0" smtClean="0"/>
              <a:t>Below: Back of image, inscribed: “S.M. </a:t>
            </a:r>
            <a:r>
              <a:rPr lang="en-US" sz="900" dirty="0" err="1" smtClean="0"/>
              <a:t>Melita</a:t>
            </a:r>
            <a:r>
              <a:rPr lang="en-US" sz="900" dirty="0" smtClean="0"/>
              <a:t> doing what she does best—nursing! (N.J.) (Sr. Frances Dunn)</a:t>
            </a:r>
          </a:p>
          <a:p>
            <a:r>
              <a:rPr lang="en-US" sz="900" dirty="0" smtClean="0"/>
              <a:t>Ownership of original image attributed to Rev. James J. Moore, </a:t>
            </a:r>
            <a:r>
              <a:rPr lang="en-US" sz="900" dirty="0" err="1" smtClean="0"/>
              <a:t>Moratona</a:t>
            </a:r>
            <a:r>
              <a:rPr lang="en-US" sz="900" dirty="0" smtClean="0"/>
              <a:t>, Bougainville, Territory of New Guinea (see stamp) and to Marist Missionary Sisters. </a:t>
            </a:r>
            <a:endParaRPr lang="en-US" sz="900" dirty="0"/>
          </a:p>
        </p:txBody>
      </p:sp>
    </p:spTree>
    <p:extLst>
      <p:ext uri="{BB962C8B-B14F-4D97-AF65-F5344CB8AC3E}">
        <p14:creationId xmlns:p14="http://schemas.microsoft.com/office/powerpoint/2010/main" val="10862238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242255"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2255" y="1624888"/>
            <a:ext cx="5361429" cy="5233112"/>
          </a:xfrm>
          <a:prstGeom prst="rect">
            <a:avLst/>
          </a:prstGeom>
        </p:spPr>
      </p:pic>
      <p:sp>
        <p:nvSpPr>
          <p:cNvPr id="4" name="TextBox 3"/>
          <p:cNvSpPr txBox="1"/>
          <p:nvPr/>
        </p:nvSpPr>
        <p:spPr>
          <a:xfrm>
            <a:off x="5242255" y="637563"/>
            <a:ext cx="4278385" cy="923330"/>
          </a:xfrm>
          <a:prstGeom prst="rect">
            <a:avLst/>
          </a:prstGeom>
          <a:noFill/>
        </p:spPr>
        <p:txBody>
          <a:bodyPr wrap="square" rtlCol="0">
            <a:spAutoFit/>
          </a:bodyPr>
          <a:lstStyle/>
          <a:p>
            <a:r>
              <a:rPr lang="en-US" sz="900" dirty="0" smtClean="0"/>
              <a:t>Left: Father Aloysius </a:t>
            </a:r>
            <a:r>
              <a:rPr lang="en-US" sz="900" dirty="0" err="1" smtClean="0"/>
              <a:t>Tamuka</a:t>
            </a:r>
            <a:r>
              <a:rPr lang="en-US" sz="900" dirty="0" smtClean="0"/>
              <a:t>, first </a:t>
            </a:r>
            <a:r>
              <a:rPr lang="en-US" sz="900" dirty="0" err="1" smtClean="0"/>
              <a:t>Bougainvillean</a:t>
            </a:r>
            <a:r>
              <a:rPr lang="en-US" sz="900" dirty="0" smtClean="0"/>
              <a:t> priest to be ordained, blessing Sr. M. Ignace, SMSM, the foundress of the local Sisters known as the Congregation of the Sisters of Nazareth (CSN). Church at </a:t>
            </a:r>
            <a:r>
              <a:rPr lang="en-US" sz="900" dirty="0" err="1" smtClean="0"/>
              <a:t>Muguai</a:t>
            </a:r>
            <a:r>
              <a:rPr lang="en-US" sz="900" dirty="0" smtClean="0"/>
              <a:t>, Bougainville, 1953. Photograph.</a:t>
            </a:r>
          </a:p>
          <a:p>
            <a:endParaRPr lang="en-US" sz="900" dirty="0"/>
          </a:p>
          <a:p>
            <a:r>
              <a:rPr lang="en-US" sz="900" dirty="0" smtClean="0"/>
              <a:t>Below: Back of image, inscribed: “return to Sr. M. Augustine [presumed original owner of image], Marist Missionary Sisters, 863 Central Street, Framingham Centre, Mass.” </a:t>
            </a:r>
            <a:endParaRPr lang="en-US" sz="900" dirty="0"/>
          </a:p>
        </p:txBody>
      </p:sp>
    </p:spTree>
    <p:extLst>
      <p:ext uri="{BB962C8B-B14F-4D97-AF65-F5344CB8AC3E}">
        <p14:creationId xmlns:p14="http://schemas.microsoft.com/office/powerpoint/2010/main" val="5694367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217920" cy="448970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3827" y="2128288"/>
            <a:ext cx="5587264" cy="4014310"/>
          </a:xfrm>
          <a:prstGeom prst="rect">
            <a:avLst/>
          </a:prstGeom>
        </p:spPr>
      </p:pic>
      <p:sp>
        <p:nvSpPr>
          <p:cNvPr id="4" name="TextBox 3"/>
          <p:cNvSpPr txBox="1"/>
          <p:nvPr/>
        </p:nvSpPr>
        <p:spPr>
          <a:xfrm>
            <a:off x="696286" y="4764947"/>
            <a:ext cx="5192786" cy="369332"/>
          </a:xfrm>
          <a:prstGeom prst="rect">
            <a:avLst/>
          </a:prstGeom>
          <a:noFill/>
        </p:spPr>
        <p:txBody>
          <a:bodyPr wrap="square" rtlCol="0">
            <a:spAutoFit/>
          </a:bodyPr>
          <a:lstStyle/>
          <a:p>
            <a:r>
              <a:rPr lang="en-US" sz="900" dirty="0" smtClean="0"/>
              <a:t>Above: Father </a:t>
            </a:r>
            <a:r>
              <a:rPr lang="en-US" sz="900" dirty="0" err="1" smtClean="0"/>
              <a:t>Miltrup</a:t>
            </a:r>
            <a:r>
              <a:rPr lang="en-US" sz="900" dirty="0" smtClean="0"/>
              <a:t>, SM and Sr. Maria of the Sacred Heart, SMSM (originally from England), with school boys in Buin, Bougainville, North Solomon Islands. 1950s. Photograph.</a:t>
            </a:r>
            <a:endParaRPr lang="en-US" sz="900" dirty="0"/>
          </a:p>
        </p:txBody>
      </p:sp>
      <p:sp>
        <p:nvSpPr>
          <p:cNvPr id="5" name="TextBox 4"/>
          <p:cNvSpPr txBox="1"/>
          <p:nvPr/>
        </p:nvSpPr>
        <p:spPr>
          <a:xfrm>
            <a:off x="7776497" y="1837189"/>
            <a:ext cx="2801923" cy="230832"/>
          </a:xfrm>
          <a:prstGeom prst="rect">
            <a:avLst/>
          </a:prstGeom>
          <a:noFill/>
        </p:spPr>
        <p:txBody>
          <a:bodyPr wrap="square" rtlCol="0">
            <a:spAutoFit/>
          </a:bodyPr>
          <a:lstStyle/>
          <a:p>
            <a:r>
              <a:rPr lang="en-US" sz="900" dirty="0" smtClean="0"/>
              <a:t>Below: Back of image, inscription and notes</a:t>
            </a:r>
            <a:endParaRPr lang="en-US" sz="900" dirty="0"/>
          </a:p>
        </p:txBody>
      </p:sp>
    </p:spTree>
    <p:extLst>
      <p:ext uri="{BB962C8B-B14F-4D97-AF65-F5344CB8AC3E}">
        <p14:creationId xmlns:p14="http://schemas.microsoft.com/office/powerpoint/2010/main" val="39294466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577" y="136209"/>
            <a:ext cx="6208776" cy="430377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158" y="2206780"/>
            <a:ext cx="5626006" cy="3900405"/>
          </a:xfrm>
          <a:prstGeom prst="rect">
            <a:avLst/>
          </a:prstGeom>
        </p:spPr>
      </p:pic>
      <p:sp>
        <p:nvSpPr>
          <p:cNvPr id="4" name="TextBox 3"/>
          <p:cNvSpPr txBox="1"/>
          <p:nvPr/>
        </p:nvSpPr>
        <p:spPr>
          <a:xfrm>
            <a:off x="671119" y="4664279"/>
            <a:ext cx="4932727" cy="230832"/>
          </a:xfrm>
          <a:prstGeom prst="rect">
            <a:avLst/>
          </a:prstGeom>
          <a:noFill/>
        </p:spPr>
        <p:txBody>
          <a:bodyPr wrap="square" rtlCol="0">
            <a:spAutoFit/>
          </a:bodyPr>
          <a:lstStyle/>
          <a:p>
            <a:r>
              <a:rPr lang="en-US" sz="900" dirty="0" smtClean="0"/>
              <a:t>Above: Children playing in a North </a:t>
            </a:r>
            <a:r>
              <a:rPr lang="en-US" sz="900" dirty="0" err="1" smtClean="0"/>
              <a:t>Solomonese</a:t>
            </a:r>
            <a:r>
              <a:rPr lang="en-US" sz="900" dirty="0" smtClean="0"/>
              <a:t> brook. </a:t>
            </a:r>
            <a:r>
              <a:rPr lang="en-US" sz="900" dirty="0" err="1" smtClean="0"/>
              <a:t>Moratona</a:t>
            </a:r>
            <a:r>
              <a:rPr lang="en-US" sz="900" dirty="0" smtClean="0"/>
              <a:t>, Bougainville, 1950s. Photograph.</a:t>
            </a:r>
            <a:endParaRPr lang="en-US" sz="900" dirty="0"/>
          </a:p>
        </p:txBody>
      </p:sp>
      <p:sp>
        <p:nvSpPr>
          <p:cNvPr id="5" name="TextBox 4"/>
          <p:cNvSpPr txBox="1"/>
          <p:nvPr/>
        </p:nvSpPr>
        <p:spPr>
          <a:xfrm>
            <a:off x="7122253" y="1627464"/>
            <a:ext cx="4026716" cy="507831"/>
          </a:xfrm>
          <a:prstGeom prst="rect">
            <a:avLst/>
          </a:prstGeom>
          <a:noFill/>
        </p:spPr>
        <p:txBody>
          <a:bodyPr wrap="square" rtlCol="0">
            <a:spAutoFit/>
          </a:bodyPr>
          <a:lstStyle/>
          <a:p>
            <a:r>
              <a:rPr lang="en-US" sz="900" dirty="0" smtClean="0"/>
              <a:t>Below: Back of image, inscription and labels: “</a:t>
            </a:r>
            <a:r>
              <a:rPr lang="en-US" sz="900" dirty="0" err="1" smtClean="0"/>
              <a:t>Moratona</a:t>
            </a:r>
            <a:r>
              <a:rPr lang="en-US" sz="900" dirty="0" smtClean="0"/>
              <a:t>, No. Sol., Water Scene” and ownership of image attributed to Sr. M. Augustine and Marist Missionary Sisters, 863 Central Street, Framingham Centre, Massachusetts.  </a:t>
            </a:r>
            <a:endParaRPr lang="en-US" sz="900" dirty="0"/>
          </a:p>
        </p:txBody>
      </p:sp>
    </p:spTree>
    <p:extLst>
      <p:ext uri="{BB962C8B-B14F-4D97-AF65-F5344CB8AC3E}">
        <p14:creationId xmlns:p14="http://schemas.microsoft.com/office/powerpoint/2010/main" val="33511962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07" y="131651"/>
            <a:ext cx="6291072" cy="434644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6133" y="2517941"/>
            <a:ext cx="4669852" cy="3226895"/>
          </a:xfrm>
          <a:prstGeom prst="rect">
            <a:avLst/>
          </a:prstGeom>
        </p:spPr>
      </p:pic>
      <p:sp>
        <p:nvSpPr>
          <p:cNvPr id="4" name="TextBox 3"/>
          <p:cNvSpPr txBox="1"/>
          <p:nvPr/>
        </p:nvSpPr>
        <p:spPr>
          <a:xfrm>
            <a:off x="2483141" y="4815281"/>
            <a:ext cx="3112316" cy="369332"/>
          </a:xfrm>
          <a:prstGeom prst="rect">
            <a:avLst/>
          </a:prstGeom>
          <a:noFill/>
        </p:spPr>
        <p:txBody>
          <a:bodyPr wrap="square" rtlCol="0">
            <a:spAutoFit/>
          </a:bodyPr>
          <a:lstStyle/>
          <a:p>
            <a:r>
              <a:rPr lang="en-US" sz="900" dirty="0" smtClean="0"/>
              <a:t>Above: Sr. Mary Michael with patients, </a:t>
            </a:r>
            <a:r>
              <a:rPr lang="en-US" sz="900" dirty="0" err="1" smtClean="0"/>
              <a:t>Piva</a:t>
            </a:r>
            <a:r>
              <a:rPr lang="en-US" sz="900" dirty="0" smtClean="0"/>
              <a:t> Leprosarium near </a:t>
            </a:r>
            <a:r>
              <a:rPr lang="en-US" sz="900" dirty="0" err="1" smtClean="0"/>
              <a:t>Torokina</a:t>
            </a:r>
            <a:r>
              <a:rPr lang="en-US" sz="900" dirty="0" smtClean="0"/>
              <a:t>, Bougainville, 1950s. Photograph. </a:t>
            </a:r>
            <a:endParaRPr lang="en-US" sz="900" dirty="0"/>
          </a:p>
        </p:txBody>
      </p:sp>
      <p:sp>
        <p:nvSpPr>
          <p:cNvPr id="5" name="TextBox 4"/>
          <p:cNvSpPr txBox="1"/>
          <p:nvPr/>
        </p:nvSpPr>
        <p:spPr>
          <a:xfrm>
            <a:off x="6686026" y="2287109"/>
            <a:ext cx="3531765" cy="230832"/>
          </a:xfrm>
          <a:prstGeom prst="rect">
            <a:avLst/>
          </a:prstGeom>
          <a:noFill/>
        </p:spPr>
        <p:txBody>
          <a:bodyPr wrap="square" rtlCol="0">
            <a:spAutoFit/>
          </a:bodyPr>
          <a:lstStyle/>
          <a:p>
            <a:r>
              <a:rPr lang="en-US" sz="900" dirty="0" smtClean="0"/>
              <a:t>Below: back of image, inscribed: “Roll 8/ S.M. Michael, </a:t>
            </a:r>
            <a:r>
              <a:rPr lang="en-US" sz="900" dirty="0" err="1" smtClean="0"/>
              <a:t>Piva</a:t>
            </a:r>
            <a:r>
              <a:rPr lang="en-US" sz="900" dirty="0" smtClean="0"/>
              <a:t>” </a:t>
            </a:r>
            <a:endParaRPr lang="en-US" sz="900" dirty="0"/>
          </a:p>
        </p:txBody>
      </p:sp>
    </p:spTree>
    <p:extLst>
      <p:ext uri="{BB962C8B-B14F-4D97-AF65-F5344CB8AC3E}">
        <p14:creationId xmlns:p14="http://schemas.microsoft.com/office/powerpoint/2010/main" val="26342219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4098"/>
            <a:ext cx="6278880" cy="441045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3913" y="801302"/>
            <a:ext cx="5564786" cy="394686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466" y="4454554"/>
            <a:ext cx="5390302" cy="2346121"/>
          </a:xfrm>
          <a:prstGeom prst="rect">
            <a:avLst/>
          </a:prstGeom>
        </p:spPr>
      </p:pic>
      <p:sp>
        <p:nvSpPr>
          <p:cNvPr id="6" name="TextBox 5"/>
          <p:cNvSpPr txBox="1"/>
          <p:nvPr/>
        </p:nvSpPr>
        <p:spPr>
          <a:xfrm>
            <a:off x="6736360" y="4991450"/>
            <a:ext cx="4429387" cy="1338828"/>
          </a:xfrm>
          <a:prstGeom prst="rect">
            <a:avLst/>
          </a:prstGeom>
          <a:noFill/>
        </p:spPr>
        <p:txBody>
          <a:bodyPr wrap="square" rtlCol="0">
            <a:spAutoFit/>
          </a:bodyPr>
          <a:lstStyle/>
          <a:p>
            <a:r>
              <a:rPr lang="en-US" sz="900" dirty="0" smtClean="0"/>
              <a:t>Above, left: An unidentified SMSM shopping at Justin Szeto’s store, Chinatown, Kieta, </a:t>
            </a:r>
            <a:r>
              <a:rPr lang="en-US" sz="900" dirty="0"/>
              <a:t>B</a:t>
            </a:r>
            <a:r>
              <a:rPr lang="en-US" sz="900" dirty="0" smtClean="0"/>
              <a:t>ougainville. Woman on left in image: Helen Szeto, wife of store-owner. 1950s. Photograph. </a:t>
            </a:r>
          </a:p>
          <a:p>
            <a:endParaRPr lang="en-US" sz="900" dirty="0"/>
          </a:p>
          <a:p>
            <a:pPr lvl="0"/>
            <a:r>
              <a:rPr lang="en-US" sz="900" dirty="0" smtClean="0"/>
              <a:t>Above, right: Fr. Clemens, SM. </a:t>
            </a:r>
            <a:r>
              <a:rPr lang="en-US" sz="900" dirty="0">
                <a:solidFill>
                  <a:prstClr val="black"/>
                </a:solidFill>
              </a:rPr>
              <a:t>at Justin Szeto’s store, Chinatown, Kieta, Bougainville. Woman on left in image: Helen Szeto, wife of store-owner. 1950s. Photograph. </a:t>
            </a:r>
            <a:endParaRPr lang="en-US" sz="900" dirty="0" smtClean="0">
              <a:solidFill>
                <a:prstClr val="black"/>
              </a:solidFill>
            </a:endParaRPr>
          </a:p>
          <a:p>
            <a:pPr lvl="0"/>
            <a:endParaRPr lang="en-US" sz="900" dirty="0">
              <a:solidFill>
                <a:prstClr val="black"/>
              </a:solidFill>
            </a:endParaRPr>
          </a:p>
          <a:p>
            <a:pPr lvl="0"/>
            <a:r>
              <a:rPr lang="en-US" sz="900" dirty="0" smtClean="0">
                <a:solidFill>
                  <a:prstClr val="black"/>
                </a:solidFill>
              </a:rPr>
              <a:t>Left: Back of above-left image, inscribed. </a:t>
            </a:r>
            <a:endParaRPr lang="en-US" sz="900" dirty="0">
              <a:solidFill>
                <a:prstClr val="black"/>
              </a:solidFill>
            </a:endParaRPr>
          </a:p>
          <a:p>
            <a:endParaRPr lang="en-US" sz="900" dirty="0"/>
          </a:p>
        </p:txBody>
      </p:sp>
    </p:spTree>
    <p:extLst>
      <p:ext uri="{BB962C8B-B14F-4D97-AF65-F5344CB8AC3E}">
        <p14:creationId xmlns:p14="http://schemas.microsoft.com/office/powerpoint/2010/main" val="12538553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330696" cy="4395216"/>
          </a:xfrm>
          <a:prstGeom prst="rect">
            <a:avLst/>
          </a:prstGeom>
        </p:spPr>
      </p:pic>
      <p:sp>
        <p:nvSpPr>
          <p:cNvPr id="3" name="TextBox 2"/>
          <p:cNvSpPr txBox="1"/>
          <p:nvPr/>
        </p:nvSpPr>
        <p:spPr>
          <a:xfrm>
            <a:off x="713064" y="4543059"/>
            <a:ext cx="3984770" cy="369332"/>
          </a:xfrm>
          <a:prstGeom prst="rect">
            <a:avLst/>
          </a:prstGeom>
          <a:noFill/>
        </p:spPr>
        <p:txBody>
          <a:bodyPr wrap="square" rtlCol="0">
            <a:spAutoFit/>
          </a:bodyPr>
          <a:lstStyle/>
          <a:p>
            <a:r>
              <a:rPr lang="en-US" sz="900" dirty="0" smtClean="0"/>
              <a:t>Above: The </a:t>
            </a:r>
            <a:r>
              <a:rPr lang="en-US" sz="900" i="1" dirty="0" smtClean="0"/>
              <a:t>St. John</a:t>
            </a:r>
            <a:r>
              <a:rPr lang="en-US" sz="900" dirty="0" smtClean="0"/>
              <a:t>: Bishop’s launch used for cargo delivery, mail, and transport for Bishop and Sisters from one station to another. North Solomon Islands, 1950s.</a:t>
            </a:r>
            <a:endParaRPr lang="en-US" sz="9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3170" y="3102421"/>
            <a:ext cx="4663916" cy="3250608"/>
          </a:xfrm>
          <a:prstGeom prst="rect">
            <a:avLst/>
          </a:prstGeom>
        </p:spPr>
      </p:pic>
      <p:sp>
        <p:nvSpPr>
          <p:cNvPr id="5" name="TextBox 4"/>
          <p:cNvSpPr txBox="1"/>
          <p:nvPr/>
        </p:nvSpPr>
        <p:spPr>
          <a:xfrm>
            <a:off x="6610525" y="2676088"/>
            <a:ext cx="4328719" cy="230832"/>
          </a:xfrm>
          <a:prstGeom prst="rect">
            <a:avLst/>
          </a:prstGeom>
          <a:noFill/>
        </p:spPr>
        <p:txBody>
          <a:bodyPr wrap="square" rtlCol="0">
            <a:spAutoFit/>
          </a:bodyPr>
          <a:lstStyle/>
          <a:p>
            <a:r>
              <a:rPr lang="en-US" sz="900" dirty="0" smtClean="0"/>
              <a:t>Below: Back of image, inscription: “Mission Boat: ‘St. John’”</a:t>
            </a:r>
            <a:endParaRPr lang="en-US" sz="900" dirty="0"/>
          </a:p>
        </p:txBody>
      </p:sp>
    </p:spTree>
    <p:extLst>
      <p:ext uri="{BB962C8B-B14F-4D97-AF65-F5344CB8AC3E}">
        <p14:creationId xmlns:p14="http://schemas.microsoft.com/office/powerpoint/2010/main" val="19596480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10456" cy="303580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33" y="3035808"/>
            <a:ext cx="2504617" cy="361973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7262" y="0"/>
            <a:ext cx="3725239" cy="2869035"/>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647" y="3446329"/>
            <a:ext cx="2631151" cy="3411671"/>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89307" y="0"/>
            <a:ext cx="4066032" cy="2691384"/>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11141" y="4363530"/>
            <a:ext cx="3780859" cy="2494179"/>
          </a:xfrm>
          <a:prstGeom prst="rect">
            <a:avLst/>
          </a:prstGeom>
        </p:spPr>
      </p:pic>
      <p:sp>
        <p:nvSpPr>
          <p:cNvPr id="8" name="TextBox 7"/>
          <p:cNvSpPr txBox="1"/>
          <p:nvPr/>
        </p:nvSpPr>
        <p:spPr>
          <a:xfrm>
            <a:off x="81276" y="3163796"/>
            <a:ext cx="1017682" cy="2446824"/>
          </a:xfrm>
          <a:prstGeom prst="rect">
            <a:avLst/>
          </a:prstGeom>
          <a:noFill/>
        </p:spPr>
        <p:txBody>
          <a:bodyPr wrap="square" rtlCol="0">
            <a:spAutoFit/>
          </a:bodyPr>
          <a:lstStyle/>
          <a:p>
            <a:r>
              <a:rPr lang="en-US" sz="900" dirty="0" smtClean="0"/>
              <a:t>Above: Back row, First Three CSN (Congregation of the Sisters of Nazareth) Sisters: M. Denise, Josephina, and Therese. Front row: Sr. M. Mathias, Bishop Wade, Sr. M. Ignace. Bougainville. Photograph.</a:t>
            </a:r>
          </a:p>
          <a:p>
            <a:endParaRPr lang="en-US" sz="900" dirty="0"/>
          </a:p>
          <a:p>
            <a:r>
              <a:rPr lang="en-US" sz="900" dirty="0" smtClean="0"/>
              <a:t>Right: Back of image, inscribed.</a:t>
            </a:r>
            <a:endParaRPr lang="en-US" sz="900" dirty="0"/>
          </a:p>
        </p:txBody>
      </p:sp>
      <p:sp>
        <p:nvSpPr>
          <p:cNvPr id="9" name="TextBox 8"/>
          <p:cNvSpPr txBox="1"/>
          <p:nvPr/>
        </p:nvSpPr>
        <p:spPr>
          <a:xfrm>
            <a:off x="4527631" y="2923506"/>
            <a:ext cx="3576030" cy="369332"/>
          </a:xfrm>
          <a:prstGeom prst="rect">
            <a:avLst/>
          </a:prstGeom>
          <a:noFill/>
        </p:spPr>
        <p:txBody>
          <a:bodyPr wrap="square" rtlCol="0">
            <a:spAutoFit/>
          </a:bodyPr>
          <a:lstStyle/>
          <a:p>
            <a:r>
              <a:rPr lang="en-US" sz="900" dirty="0" smtClean="0"/>
              <a:t>Above, center: Bishop Wade with </a:t>
            </a:r>
            <a:r>
              <a:rPr lang="en-US" sz="900" dirty="0" err="1" smtClean="0"/>
              <a:t>Solomonese</a:t>
            </a:r>
            <a:r>
              <a:rPr lang="en-US" sz="900" dirty="0" smtClean="0"/>
              <a:t> priests, sisters, and brothers. Bougainville, 1950s. Photograph. </a:t>
            </a:r>
            <a:endParaRPr lang="en-US" sz="900" dirty="0"/>
          </a:p>
        </p:txBody>
      </p:sp>
      <p:sp>
        <p:nvSpPr>
          <p:cNvPr id="10" name="TextBox 9"/>
          <p:cNvSpPr txBox="1"/>
          <p:nvPr/>
        </p:nvSpPr>
        <p:spPr>
          <a:xfrm>
            <a:off x="6469695" y="3867684"/>
            <a:ext cx="1085743" cy="2446824"/>
          </a:xfrm>
          <a:prstGeom prst="rect">
            <a:avLst/>
          </a:prstGeom>
          <a:noFill/>
        </p:spPr>
        <p:txBody>
          <a:bodyPr wrap="square" rtlCol="0">
            <a:spAutoFit/>
          </a:bodyPr>
          <a:lstStyle/>
          <a:p>
            <a:r>
              <a:rPr lang="en-US" sz="900" dirty="0" smtClean="0"/>
              <a:t>Left: Back of above-center image, inscribed: “We, </a:t>
            </a:r>
            <a:r>
              <a:rPr lang="en-US" sz="900" dirty="0" err="1" smtClean="0"/>
              <a:t>Solomonese</a:t>
            </a:r>
            <a:r>
              <a:rPr lang="en-US" sz="900" dirty="0" smtClean="0"/>
              <a:t> priests, sisters and brothers join with our Bishop in </a:t>
            </a:r>
            <a:r>
              <a:rPr lang="en-US" sz="900" dirty="0" err="1" smtClean="0"/>
              <a:t>seding</a:t>
            </a:r>
            <a:r>
              <a:rPr lang="en-US" sz="900" dirty="0" smtClean="0"/>
              <a:t> our very best wishes for Christmas and the New Year to you, all the Sisters, novices, and postulants and especially to </a:t>
            </a:r>
            <a:r>
              <a:rPr lang="en-US" sz="900" dirty="0" err="1" smtClean="0"/>
              <a:t>Srs</a:t>
            </a:r>
            <a:r>
              <a:rPr lang="en-US" sz="900" dirty="0" smtClean="0"/>
              <a:t>. Mary Fabian and Ambrose!”</a:t>
            </a:r>
            <a:endParaRPr lang="en-US" sz="900" dirty="0"/>
          </a:p>
        </p:txBody>
      </p:sp>
      <p:sp>
        <p:nvSpPr>
          <p:cNvPr id="11" name="TextBox 10"/>
          <p:cNvSpPr txBox="1"/>
          <p:nvPr/>
        </p:nvSpPr>
        <p:spPr>
          <a:xfrm>
            <a:off x="8875553" y="3035808"/>
            <a:ext cx="2608976" cy="923330"/>
          </a:xfrm>
          <a:prstGeom prst="rect">
            <a:avLst/>
          </a:prstGeom>
          <a:noFill/>
        </p:spPr>
        <p:txBody>
          <a:bodyPr wrap="square" rtlCol="0">
            <a:spAutoFit/>
          </a:bodyPr>
          <a:lstStyle/>
          <a:p>
            <a:r>
              <a:rPr lang="en-US" sz="900" dirty="0" smtClean="0"/>
              <a:t>Above: </a:t>
            </a:r>
            <a:r>
              <a:rPr lang="en-US" sz="900" dirty="0" err="1" smtClean="0"/>
              <a:t>Srs</a:t>
            </a:r>
            <a:r>
              <a:rPr lang="en-US" sz="900" dirty="0" smtClean="0"/>
              <a:t>. </a:t>
            </a:r>
            <a:r>
              <a:rPr lang="en-US" sz="900" dirty="0" err="1" smtClean="0"/>
              <a:t>Emilienne</a:t>
            </a:r>
            <a:r>
              <a:rPr lang="en-US" sz="900" dirty="0" smtClean="0"/>
              <a:t> and Gisele with the Professed at </a:t>
            </a:r>
            <a:r>
              <a:rPr lang="en-US" sz="900" dirty="0" err="1" smtClean="0"/>
              <a:t>Hantoa</a:t>
            </a:r>
            <a:r>
              <a:rPr lang="en-US" sz="900" dirty="0" smtClean="0"/>
              <a:t>, Bougainville, February 2, 1953. Background right: Sisters’ house; Background left: Girls’ house. Photograph.</a:t>
            </a:r>
          </a:p>
          <a:p>
            <a:endParaRPr lang="en-US" sz="900" dirty="0"/>
          </a:p>
          <a:p>
            <a:r>
              <a:rPr lang="en-US" sz="900" dirty="0" smtClean="0"/>
              <a:t>Below: Back of image, inscribed</a:t>
            </a:r>
            <a:endParaRPr lang="en-US" sz="900" dirty="0"/>
          </a:p>
        </p:txBody>
      </p:sp>
    </p:spTree>
    <p:extLst>
      <p:ext uri="{BB962C8B-B14F-4D97-AF65-F5344CB8AC3E}">
        <p14:creationId xmlns:p14="http://schemas.microsoft.com/office/powerpoint/2010/main" val="30008556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58" y="0"/>
            <a:ext cx="3121152" cy="313639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58" y="3632404"/>
            <a:ext cx="3121152" cy="313334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871" y="0"/>
            <a:ext cx="3090672" cy="318516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8543" y="4040410"/>
            <a:ext cx="2692866" cy="2761913"/>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32004" y="-21336"/>
            <a:ext cx="4392168" cy="3157728"/>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48756" y="4075570"/>
            <a:ext cx="3770403" cy="2690177"/>
          </a:xfrm>
          <a:prstGeom prst="rect">
            <a:avLst/>
          </a:prstGeom>
        </p:spPr>
      </p:pic>
      <p:sp>
        <p:nvSpPr>
          <p:cNvPr id="8" name="TextBox 7"/>
          <p:cNvSpPr txBox="1"/>
          <p:nvPr/>
        </p:nvSpPr>
        <p:spPr>
          <a:xfrm>
            <a:off x="141102" y="3130483"/>
            <a:ext cx="3069308" cy="507831"/>
          </a:xfrm>
          <a:prstGeom prst="rect">
            <a:avLst/>
          </a:prstGeom>
          <a:noFill/>
        </p:spPr>
        <p:txBody>
          <a:bodyPr wrap="square" rtlCol="0">
            <a:spAutoFit/>
          </a:bodyPr>
          <a:lstStyle/>
          <a:p>
            <a:r>
              <a:rPr lang="en-US" sz="900" dirty="0" smtClean="0"/>
              <a:t>Above: Sr. M. Claire (novice) with her nephew, 1950s. Bougainville. Photograph.</a:t>
            </a:r>
          </a:p>
          <a:p>
            <a:r>
              <a:rPr lang="en-US" sz="900" dirty="0" smtClean="0"/>
              <a:t>Below: Back of image, inscribed</a:t>
            </a:r>
            <a:endParaRPr lang="en-US" sz="900" dirty="0"/>
          </a:p>
        </p:txBody>
      </p:sp>
      <p:sp>
        <p:nvSpPr>
          <p:cNvPr id="9" name="TextBox 8"/>
          <p:cNvSpPr txBox="1"/>
          <p:nvPr/>
        </p:nvSpPr>
        <p:spPr>
          <a:xfrm>
            <a:off x="3325871" y="3185160"/>
            <a:ext cx="3090672" cy="646331"/>
          </a:xfrm>
          <a:prstGeom prst="rect">
            <a:avLst/>
          </a:prstGeom>
          <a:noFill/>
        </p:spPr>
        <p:txBody>
          <a:bodyPr wrap="square" rtlCol="0">
            <a:spAutoFit/>
          </a:bodyPr>
          <a:lstStyle/>
          <a:p>
            <a:r>
              <a:rPr lang="en-US" sz="900" dirty="0" smtClean="0"/>
              <a:t>Above: Bishop Leo Lemay with two professed CSN (Congregation of the Sisters of Nazareth) Sisters and novices, 1967. Bougainville. Photograph. </a:t>
            </a:r>
          </a:p>
          <a:p>
            <a:r>
              <a:rPr lang="en-US" sz="900" dirty="0" smtClean="0"/>
              <a:t>Below: Back of image, typed label. </a:t>
            </a:r>
            <a:endParaRPr lang="en-US" sz="900" dirty="0"/>
          </a:p>
        </p:txBody>
      </p:sp>
      <p:sp>
        <p:nvSpPr>
          <p:cNvPr id="10" name="TextBox 9"/>
          <p:cNvSpPr txBox="1"/>
          <p:nvPr/>
        </p:nvSpPr>
        <p:spPr>
          <a:xfrm>
            <a:off x="6870582" y="3185160"/>
            <a:ext cx="4053590" cy="646331"/>
          </a:xfrm>
          <a:prstGeom prst="rect">
            <a:avLst/>
          </a:prstGeom>
          <a:noFill/>
        </p:spPr>
        <p:txBody>
          <a:bodyPr wrap="square" rtlCol="0">
            <a:spAutoFit/>
          </a:bodyPr>
          <a:lstStyle/>
          <a:p>
            <a:r>
              <a:rPr lang="en-US" sz="900" dirty="0" smtClean="0"/>
              <a:t>Above: The exterior of St. Theresa’s chapel at </a:t>
            </a:r>
            <a:r>
              <a:rPr lang="en-US" sz="900" dirty="0" err="1" smtClean="0"/>
              <a:t>Chabai</a:t>
            </a:r>
            <a:r>
              <a:rPr lang="en-US" sz="900" dirty="0" smtClean="0"/>
              <a:t>. To the right: the former SMSM convent, demolished shortly after this photograph was taken. 1960s. Bougainville. Photograph.</a:t>
            </a:r>
          </a:p>
          <a:p>
            <a:r>
              <a:rPr lang="en-US" sz="900" dirty="0" smtClean="0"/>
              <a:t>Below: Back of image, typed label</a:t>
            </a:r>
            <a:endParaRPr lang="en-US" sz="900" dirty="0"/>
          </a:p>
        </p:txBody>
      </p:sp>
    </p:spTree>
    <p:extLst>
      <p:ext uri="{BB962C8B-B14F-4D97-AF65-F5344CB8AC3E}">
        <p14:creationId xmlns:p14="http://schemas.microsoft.com/office/powerpoint/2010/main" val="4854081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953" y="0"/>
            <a:ext cx="3782568" cy="302056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6466" y="3788664"/>
            <a:ext cx="3782568" cy="306933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9034" y="348339"/>
            <a:ext cx="4355592" cy="2755392"/>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79621" y="4053840"/>
            <a:ext cx="4364736" cy="2804160"/>
          </a:xfrm>
          <a:prstGeom prst="rect">
            <a:avLst/>
          </a:prstGeom>
        </p:spPr>
      </p:pic>
      <p:sp>
        <p:nvSpPr>
          <p:cNvPr id="6" name="TextBox 5"/>
          <p:cNvSpPr txBox="1"/>
          <p:nvPr/>
        </p:nvSpPr>
        <p:spPr>
          <a:xfrm>
            <a:off x="922789" y="3103731"/>
            <a:ext cx="4085439" cy="646331"/>
          </a:xfrm>
          <a:prstGeom prst="rect">
            <a:avLst/>
          </a:prstGeom>
          <a:noFill/>
        </p:spPr>
        <p:txBody>
          <a:bodyPr wrap="square" rtlCol="0">
            <a:spAutoFit/>
          </a:bodyPr>
          <a:lstStyle/>
          <a:p>
            <a:r>
              <a:rPr lang="en-US" sz="900" dirty="0" smtClean="0"/>
              <a:t>Above: Meeting of two local congregations—CSN from </a:t>
            </a:r>
            <a:r>
              <a:rPr lang="en-US" sz="900" dirty="0" err="1" smtClean="0"/>
              <a:t>Chabai</a:t>
            </a:r>
            <a:r>
              <a:rPr lang="en-US" sz="900" dirty="0" smtClean="0"/>
              <a:t>, Bougainville, and Sr. M. </a:t>
            </a:r>
            <a:r>
              <a:rPr lang="en-US" sz="900" dirty="0" err="1" smtClean="0"/>
              <a:t>Donasiana</a:t>
            </a:r>
            <a:r>
              <a:rPr lang="en-US" sz="900" dirty="0" smtClean="0"/>
              <a:t>, DMI (Daughters of Mary Immaculate) </a:t>
            </a:r>
            <a:r>
              <a:rPr lang="en-US" sz="900" dirty="0" err="1" smtClean="0"/>
              <a:t>Vutulaka</a:t>
            </a:r>
            <a:r>
              <a:rPr lang="en-US" sz="900" dirty="0" smtClean="0"/>
              <a:t>, Northwest Guadalcanal, Solomon Islands. </a:t>
            </a:r>
          </a:p>
          <a:p>
            <a:r>
              <a:rPr lang="en-US" sz="900" dirty="0" smtClean="0"/>
              <a:t>Below: Back of image, typed label affixed. </a:t>
            </a:r>
            <a:endParaRPr lang="en-US" sz="900" dirty="0"/>
          </a:p>
        </p:txBody>
      </p:sp>
      <p:sp>
        <p:nvSpPr>
          <p:cNvPr id="7" name="TextBox 6"/>
          <p:cNvSpPr txBox="1"/>
          <p:nvPr/>
        </p:nvSpPr>
        <p:spPr>
          <a:xfrm>
            <a:off x="6107185" y="3338818"/>
            <a:ext cx="5837172" cy="507831"/>
          </a:xfrm>
          <a:prstGeom prst="rect">
            <a:avLst/>
          </a:prstGeom>
          <a:noFill/>
        </p:spPr>
        <p:txBody>
          <a:bodyPr wrap="square" rtlCol="0">
            <a:spAutoFit/>
          </a:bodyPr>
          <a:lstStyle/>
          <a:p>
            <a:r>
              <a:rPr lang="en-US" sz="900" dirty="0" smtClean="0"/>
              <a:t>Above: CSNs working at </a:t>
            </a:r>
            <a:r>
              <a:rPr lang="en-US" sz="900" dirty="0" err="1" smtClean="0"/>
              <a:t>Tearouki</a:t>
            </a:r>
            <a:r>
              <a:rPr lang="en-US" sz="900" dirty="0" smtClean="0"/>
              <a:t>, Bougainville: </a:t>
            </a:r>
            <a:r>
              <a:rPr lang="en-US" sz="900" dirty="0" err="1" smtClean="0"/>
              <a:t>Srs</a:t>
            </a:r>
            <a:r>
              <a:rPr lang="en-US" sz="900" dirty="0" smtClean="0"/>
              <a:t>. M. Leona, Francis, Catherine and </a:t>
            </a:r>
            <a:r>
              <a:rPr lang="en-US" sz="900" dirty="0" err="1" smtClean="0"/>
              <a:t>Savio</a:t>
            </a:r>
            <a:r>
              <a:rPr lang="en-US" sz="900" dirty="0" smtClean="0"/>
              <a:t>, 1950s, Photograph.</a:t>
            </a:r>
          </a:p>
          <a:p>
            <a:r>
              <a:rPr lang="en-US" sz="900" dirty="0" smtClean="0"/>
              <a:t>Below: Back of image, inscribed: names of individual CSN sisters, and notes—”Native Sisters” and “These are </a:t>
            </a:r>
            <a:r>
              <a:rPr lang="en-US" sz="900" u="sng" dirty="0" smtClean="0"/>
              <a:t>not</a:t>
            </a:r>
            <a:r>
              <a:rPr lang="en-US" sz="900" dirty="0" smtClean="0"/>
              <a:t> prewar photos.”</a:t>
            </a:r>
          </a:p>
        </p:txBody>
      </p:sp>
    </p:spTree>
    <p:extLst>
      <p:ext uri="{BB962C8B-B14F-4D97-AF65-F5344CB8AC3E}">
        <p14:creationId xmlns:p14="http://schemas.microsoft.com/office/powerpoint/2010/main" val="31761353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26280" cy="629412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7013" y="0"/>
            <a:ext cx="4529328" cy="6303264"/>
          </a:xfrm>
          <a:prstGeom prst="rect">
            <a:avLst/>
          </a:prstGeom>
        </p:spPr>
      </p:pic>
      <p:sp>
        <p:nvSpPr>
          <p:cNvPr id="4" name="TextBox 3"/>
          <p:cNvSpPr txBox="1"/>
          <p:nvPr/>
        </p:nvSpPr>
        <p:spPr>
          <a:xfrm>
            <a:off x="9300231" y="2685395"/>
            <a:ext cx="2284966" cy="923330"/>
          </a:xfrm>
          <a:prstGeom prst="rect">
            <a:avLst/>
          </a:prstGeom>
          <a:noFill/>
        </p:spPr>
        <p:txBody>
          <a:bodyPr wrap="square" rtlCol="0">
            <a:spAutoFit/>
          </a:bodyPr>
          <a:lstStyle/>
          <a:p>
            <a:r>
              <a:rPr lang="en-US" sz="900" dirty="0" smtClean="0"/>
              <a:t>Far left: </a:t>
            </a:r>
            <a:r>
              <a:rPr lang="en-US" sz="900" dirty="0" err="1" smtClean="0"/>
              <a:t>Srs</a:t>
            </a:r>
            <a:r>
              <a:rPr lang="en-US" sz="900" dirty="0" smtClean="0"/>
              <a:t>. Clara and Christine, CSN, Bougainville. Photograph</a:t>
            </a:r>
          </a:p>
          <a:p>
            <a:endParaRPr lang="en-US" sz="900" dirty="0"/>
          </a:p>
          <a:p>
            <a:r>
              <a:rPr lang="en-US" sz="900" dirty="0" smtClean="0"/>
              <a:t>Left: Back of image, inscribed: notes—”</a:t>
            </a:r>
            <a:r>
              <a:rPr lang="en-US" sz="900" dirty="0" err="1" smtClean="0"/>
              <a:t>Solomonese</a:t>
            </a:r>
            <a:r>
              <a:rPr lang="en-US" sz="900" dirty="0" smtClean="0"/>
              <a:t>,” “N. Sol., Native </a:t>
            </a:r>
            <a:r>
              <a:rPr lang="en-US" sz="900" dirty="0" err="1" smtClean="0"/>
              <a:t>Srs</a:t>
            </a:r>
            <a:r>
              <a:rPr lang="en-US" sz="900" dirty="0" smtClean="0"/>
              <a:t>, </a:t>
            </a:r>
            <a:r>
              <a:rPr lang="en-US" sz="900" dirty="0" err="1" smtClean="0"/>
              <a:t>Srs</a:t>
            </a:r>
            <a:r>
              <a:rPr lang="en-US" sz="900" dirty="0" smtClean="0"/>
              <a:t>. M. Clara and Christine” “Crop as marked”</a:t>
            </a:r>
          </a:p>
        </p:txBody>
      </p:sp>
    </p:spTree>
    <p:extLst>
      <p:ext uri="{BB962C8B-B14F-4D97-AF65-F5344CB8AC3E}">
        <p14:creationId xmlns:p14="http://schemas.microsoft.com/office/powerpoint/2010/main" val="41869307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37563"/>
            <a:ext cx="4507992" cy="600151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5438" y="2323648"/>
            <a:ext cx="5753903" cy="4315427"/>
          </a:xfrm>
          <a:prstGeom prst="rect">
            <a:avLst/>
          </a:prstGeom>
        </p:spPr>
      </p:pic>
      <p:sp>
        <p:nvSpPr>
          <p:cNvPr id="4" name="TextBox 3"/>
          <p:cNvSpPr txBox="1"/>
          <p:nvPr/>
        </p:nvSpPr>
        <p:spPr>
          <a:xfrm>
            <a:off x="4507992" y="1602297"/>
            <a:ext cx="5614394" cy="507831"/>
          </a:xfrm>
          <a:prstGeom prst="rect">
            <a:avLst/>
          </a:prstGeom>
          <a:noFill/>
        </p:spPr>
        <p:txBody>
          <a:bodyPr wrap="square" rtlCol="0">
            <a:spAutoFit/>
          </a:bodyPr>
          <a:lstStyle/>
          <a:p>
            <a:r>
              <a:rPr lang="en-US" sz="900" dirty="0" smtClean="0"/>
              <a:t>Left: Father Dionne, SM (from Canada), founder of the Little Brothers of St. Joseph. Bougainville, Photograph.</a:t>
            </a:r>
          </a:p>
          <a:p>
            <a:endParaRPr lang="en-US" sz="900" dirty="0"/>
          </a:p>
          <a:p>
            <a:r>
              <a:rPr lang="en-US" sz="900" dirty="0" smtClean="0"/>
              <a:t>Below: Back of image, inscribed: “No. Sol. Fr. Dionne, S.M. (Canada) founder of ‘Little Bros of St. Jos’”</a:t>
            </a:r>
          </a:p>
        </p:txBody>
      </p:sp>
    </p:spTree>
    <p:extLst>
      <p:ext uri="{BB962C8B-B14F-4D97-AF65-F5344CB8AC3E}">
        <p14:creationId xmlns:p14="http://schemas.microsoft.com/office/powerpoint/2010/main" val="30435509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035808" cy="490118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808" y="1947672"/>
            <a:ext cx="3063240" cy="491032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9048" y="191604"/>
            <a:ext cx="2612136" cy="363931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1184" y="194652"/>
            <a:ext cx="2599944" cy="363626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30199" y="3830916"/>
            <a:ext cx="3105150" cy="2343150"/>
          </a:xfrm>
          <a:prstGeom prst="rect">
            <a:avLst/>
          </a:prstGeom>
        </p:spPr>
      </p:pic>
      <p:sp>
        <p:nvSpPr>
          <p:cNvPr id="8" name="TextBox 7"/>
          <p:cNvSpPr txBox="1"/>
          <p:nvPr/>
        </p:nvSpPr>
        <p:spPr>
          <a:xfrm>
            <a:off x="3035808" y="1098958"/>
            <a:ext cx="2502071" cy="646331"/>
          </a:xfrm>
          <a:prstGeom prst="rect">
            <a:avLst/>
          </a:prstGeom>
          <a:noFill/>
        </p:spPr>
        <p:txBody>
          <a:bodyPr wrap="square" rtlCol="0">
            <a:spAutoFit/>
          </a:bodyPr>
          <a:lstStyle/>
          <a:p>
            <a:r>
              <a:rPr lang="en-US" sz="900" dirty="0" smtClean="0"/>
              <a:t>Left: Bishop Thomas J. Wade, S.M., Bishop of Bougainville. Postcard</a:t>
            </a:r>
          </a:p>
          <a:p>
            <a:endParaRPr lang="en-US" sz="900" dirty="0"/>
          </a:p>
          <a:p>
            <a:r>
              <a:rPr lang="en-US" sz="900" dirty="0" smtClean="0"/>
              <a:t>Below: Back of image, typed label</a:t>
            </a:r>
            <a:endParaRPr lang="en-US" sz="900" dirty="0"/>
          </a:p>
        </p:txBody>
      </p:sp>
      <p:sp>
        <p:nvSpPr>
          <p:cNvPr id="9" name="TextBox 8"/>
          <p:cNvSpPr txBox="1"/>
          <p:nvPr/>
        </p:nvSpPr>
        <p:spPr>
          <a:xfrm>
            <a:off x="6867175" y="4005630"/>
            <a:ext cx="1963024" cy="1338828"/>
          </a:xfrm>
          <a:prstGeom prst="rect">
            <a:avLst/>
          </a:prstGeom>
          <a:noFill/>
        </p:spPr>
        <p:txBody>
          <a:bodyPr wrap="square" rtlCol="0">
            <a:spAutoFit/>
          </a:bodyPr>
          <a:lstStyle/>
          <a:p>
            <a:r>
              <a:rPr lang="en-US" sz="900" dirty="0" smtClean="0"/>
              <a:t>Above, left: Bishop Thomas J. Wade, SM, Bishop of Bougainville. Photograph</a:t>
            </a:r>
          </a:p>
          <a:p>
            <a:endParaRPr lang="en-US" sz="900" dirty="0"/>
          </a:p>
          <a:p>
            <a:r>
              <a:rPr lang="en-US" sz="900" dirty="0" smtClean="0"/>
              <a:t>Above, right: Back of image, inscribed “Souvenirs” with typed label</a:t>
            </a:r>
          </a:p>
          <a:p>
            <a:endParaRPr lang="en-US" sz="900" dirty="0"/>
          </a:p>
          <a:p>
            <a:r>
              <a:rPr lang="en-US" sz="900" dirty="0" smtClean="0"/>
              <a:t>Right: Typed note found affixed to the back of this photograph</a:t>
            </a:r>
            <a:endParaRPr lang="en-US" sz="900" dirty="0"/>
          </a:p>
        </p:txBody>
      </p:sp>
    </p:spTree>
    <p:extLst>
      <p:ext uri="{BB962C8B-B14F-4D97-AF65-F5344CB8AC3E}">
        <p14:creationId xmlns:p14="http://schemas.microsoft.com/office/powerpoint/2010/main" val="16275898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0077"/>
            <a:ext cx="4306824" cy="6263640"/>
          </a:xfrm>
          <a:prstGeom prst="rect">
            <a:avLst/>
          </a:prstGeom>
        </p:spPr>
      </p:pic>
      <p:sp>
        <p:nvSpPr>
          <p:cNvPr id="3" name="TextBox 2"/>
          <p:cNvSpPr txBox="1"/>
          <p:nvPr/>
        </p:nvSpPr>
        <p:spPr>
          <a:xfrm>
            <a:off x="4306824" y="200077"/>
            <a:ext cx="2052031" cy="646331"/>
          </a:xfrm>
          <a:prstGeom prst="rect">
            <a:avLst/>
          </a:prstGeom>
          <a:noFill/>
        </p:spPr>
        <p:txBody>
          <a:bodyPr wrap="square" rtlCol="0">
            <a:spAutoFit/>
          </a:bodyPr>
          <a:lstStyle/>
          <a:p>
            <a:r>
              <a:rPr lang="en-US" sz="900" dirty="0" smtClean="0"/>
              <a:t>Left: Bishop Leo Lemay, SM. Consecrated Bishop to replace Bishop Wade, SM, in Bougainville, North </a:t>
            </a:r>
            <a:r>
              <a:rPr lang="en-US" sz="900" dirty="0" err="1" smtClean="0"/>
              <a:t>Solomons</a:t>
            </a:r>
            <a:r>
              <a:rPr lang="en-US" sz="900" dirty="0" smtClean="0"/>
              <a:t>. 1960s. Photograph.</a:t>
            </a:r>
            <a:endParaRPr lang="en-US" sz="9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6824" y="846408"/>
            <a:ext cx="4325112" cy="313029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6147" y="3976704"/>
            <a:ext cx="3568607" cy="2751267"/>
          </a:xfrm>
          <a:prstGeom prst="rect">
            <a:avLst/>
          </a:prstGeom>
        </p:spPr>
      </p:pic>
      <p:sp>
        <p:nvSpPr>
          <p:cNvPr id="6" name="TextBox 5"/>
          <p:cNvSpPr txBox="1"/>
          <p:nvPr/>
        </p:nvSpPr>
        <p:spPr>
          <a:xfrm>
            <a:off x="4773337" y="4127383"/>
            <a:ext cx="2860646" cy="646331"/>
          </a:xfrm>
          <a:prstGeom prst="rect">
            <a:avLst/>
          </a:prstGeom>
          <a:noFill/>
        </p:spPr>
        <p:txBody>
          <a:bodyPr wrap="square" rtlCol="0">
            <a:spAutoFit/>
          </a:bodyPr>
          <a:lstStyle/>
          <a:p>
            <a:r>
              <a:rPr lang="en-US" sz="900" dirty="0" smtClean="0"/>
              <a:t>Above: Bishop Gregory </a:t>
            </a:r>
            <a:r>
              <a:rPr lang="en-US" sz="900" dirty="0" err="1" smtClean="0"/>
              <a:t>Singkai</a:t>
            </a:r>
            <a:r>
              <a:rPr lang="en-US" sz="900" dirty="0" smtClean="0"/>
              <a:t>, Bishop of Bougainville, with Pope John Paul II, Rome 1979. Photograph</a:t>
            </a:r>
          </a:p>
          <a:p>
            <a:endParaRPr lang="en-US" sz="900" dirty="0"/>
          </a:p>
          <a:p>
            <a:r>
              <a:rPr lang="en-US" sz="900" dirty="0" smtClean="0"/>
              <a:t>Right: Back of image, inscription</a:t>
            </a:r>
            <a:endParaRPr lang="en-US" sz="900" dirty="0"/>
          </a:p>
        </p:txBody>
      </p:sp>
    </p:spTree>
    <p:extLst>
      <p:ext uri="{BB962C8B-B14F-4D97-AF65-F5344CB8AC3E}">
        <p14:creationId xmlns:p14="http://schemas.microsoft.com/office/powerpoint/2010/main" val="23414102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324784"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4784" y="2700109"/>
            <a:ext cx="4905924" cy="4157891"/>
          </a:xfrm>
          <a:prstGeom prst="rect">
            <a:avLst/>
          </a:prstGeom>
        </p:spPr>
      </p:pic>
      <p:sp>
        <p:nvSpPr>
          <p:cNvPr id="4" name="TextBox 3"/>
          <p:cNvSpPr txBox="1"/>
          <p:nvPr/>
        </p:nvSpPr>
        <p:spPr>
          <a:xfrm>
            <a:off x="5528347" y="1174459"/>
            <a:ext cx="2508308" cy="1200329"/>
          </a:xfrm>
          <a:prstGeom prst="rect">
            <a:avLst/>
          </a:prstGeom>
          <a:noFill/>
        </p:spPr>
        <p:txBody>
          <a:bodyPr wrap="square" rtlCol="0">
            <a:spAutoFit/>
          </a:bodyPr>
          <a:lstStyle/>
          <a:p>
            <a:r>
              <a:rPr lang="en-US" sz="900" dirty="0" smtClean="0"/>
              <a:t>Left: Sr. Catherine Keogh with a CSN (Congregation of the Sisters of Nazareth) Sister, ironing with “charcoal irons,” Bougainville, 1960s.</a:t>
            </a:r>
          </a:p>
          <a:p>
            <a:r>
              <a:rPr lang="en-US" sz="900" dirty="0" smtClean="0"/>
              <a:t>Photograph.</a:t>
            </a:r>
          </a:p>
          <a:p>
            <a:endParaRPr lang="en-US" sz="900" dirty="0"/>
          </a:p>
          <a:p>
            <a:r>
              <a:rPr lang="en-US" sz="900" dirty="0" smtClean="0"/>
              <a:t>Below: Back of image, original ownership attributed to Reverend James J. Moore, SM, </a:t>
            </a:r>
            <a:r>
              <a:rPr lang="en-US" sz="900" dirty="0" err="1" smtClean="0"/>
              <a:t>Moratona</a:t>
            </a:r>
            <a:r>
              <a:rPr lang="en-US" sz="900" dirty="0" smtClean="0"/>
              <a:t>, Bougainville, Territory of New Guinea. </a:t>
            </a:r>
            <a:endParaRPr lang="en-US" sz="900" dirty="0"/>
          </a:p>
        </p:txBody>
      </p:sp>
    </p:spTree>
    <p:extLst>
      <p:ext uri="{BB962C8B-B14F-4D97-AF65-F5344CB8AC3E}">
        <p14:creationId xmlns:p14="http://schemas.microsoft.com/office/powerpoint/2010/main" val="28764314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71245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5951" y="2650920"/>
            <a:ext cx="3220362" cy="2298584"/>
          </a:xfrm>
          <a:prstGeom prst="rect">
            <a:avLst/>
          </a:prstGeom>
        </p:spPr>
      </p:pic>
      <p:sp>
        <p:nvSpPr>
          <p:cNvPr id="4" name="TextBox 3"/>
          <p:cNvSpPr txBox="1"/>
          <p:nvPr/>
        </p:nvSpPr>
        <p:spPr>
          <a:xfrm>
            <a:off x="8712459" y="1669409"/>
            <a:ext cx="2357307" cy="784830"/>
          </a:xfrm>
          <a:prstGeom prst="rect">
            <a:avLst/>
          </a:prstGeom>
          <a:noFill/>
        </p:spPr>
        <p:txBody>
          <a:bodyPr wrap="square" rtlCol="0">
            <a:spAutoFit/>
          </a:bodyPr>
          <a:lstStyle/>
          <a:p>
            <a:r>
              <a:rPr lang="en-US" sz="900" dirty="0" smtClean="0"/>
              <a:t>Left: Cardinal N. T. Gilroy (from Sydney) with Little Brothers of St. Joseph, 1950s, Bougainville. Photograph.</a:t>
            </a:r>
          </a:p>
          <a:p>
            <a:endParaRPr lang="en-US" sz="900" dirty="0"/>
          </a:p>
          <a:p>
            <a:r>
              <a:rPr lang="en-US" sz="900" dirty="0" smtClean="0"/>
              <a:t>Below: back of image, inscribed</a:t>
            </a:r>
            <a:endParaRPr lang="en-US" sz="900" dirty="0"/>
          </a:p>
        </p:txBody>
      </p:sp>
    </p:spTree>
    <p:extLst>
      <p:ext uri="{BB962C8B-B14F-4D97-AF65-F5344CB8AC3E}">
        <p14:creationId xmlns:p14="http://schemas.microsoft.com/office/powerpoint/2010/main" val="13750998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109779" cy="3708913"/>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9779" y="1853662"/>
            <a:ext cx="3569306" cy="500433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8738" y="0"/>
            <a:ext cx="3523261" cy="4924338"/>
          </a:xfrm>
          <a:prstGeom prst="rect">
            <a:avLst/>
          </a:prstGeom>
        </p:spPr>
      </p:pic>
      <p:sp>
        <p:nvSpPr>
          <p:cNvPr id="5" name="TextBox 4"/>
          <p:cNvSpPr txBox="1"/>
          <p:nvPr/>
        </p:nvSpPr>
        <p:spPr>
          <a:xfrm>
            <a:off x="1627464" y="4177717"/>
            <a:ext cx="2701255" cy="507831"/>
          </a:xfrm>
          <a:prstGeom prst="rect">
            <a:avLst/>
          </a:prstGeom>
          <a:noFill/>
        </p:spPr>
        <p:txBody>
          <a:bodyPr wrap="square" rtlCol="0">
            <a:spAutoFit/>
          </a:bodyPr>
          <a:lstStyle/>
          <a:p>
            <a:r>
              <a:rPr lang="en-US" sz="900" dirty="0" smtClean="0"/>
              <a:t>Above, right, far right: Father James Moore, SM, and friends, Bougainville. Photographs. (backs of images not inscribed)</a:t>
            </a:r>
            <a:endParaRPr lang="en-US" sz="900" dirty="0"/>
          </a:p>
        </p:txBody>
      </p:sp>
    </p:spTree>
    <p:extLst>
      <p:ext uri="{BB962C8B-B14F-4D97-AF65-F5344CB8AC3E}">
        <p14:creationId xmlns:p14="http://schemas.microsoft.com/office/powerpoint/2010/main" val="42686603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4741" y="580378"/>
            <a:ext cx="3627120" cy="295960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9125" y="3539986"/>
            <a:ext cx="3602736" cy="295046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9437" y="580378"/>
            <a:ext cx="4651248" cy="288340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9437" y="3463786"/>
            <a:ext cx="4663440" cy="2895600"/>
          </a:xfrm>
          <a:prstGeom prst="rect">
            <a:avLst/>
          </a:prstGeom>
        </p:spPr>
      </p:pic>
      <p:sp>
        <p:nvSpPr>
          <p:cNvPr id="6" name="TextBox 5"/>
          <p:cNvSpPr txBox="1"/>
          <p:nvPr/>
        </p:nvSpPr>
        <p:spPr>
          <a:xfrm>
            <a:off x="-1" y="1317072"/>
            <a:ext cx="1602549" cy="923330"/>
          </a:xfrm>
          <a:prstGeom prst="rect">
            <a:avLst/>
          </a:prstGeom>
          <a:noFill/>
        </p:spPr>
        <p:txBody>
          <a:bodyPr wrap="square" rtlCol="0">
            <a:spAutoFit/>
          </a:bodyPr>
          <a:lstStyle/>
          <a:p>
            <a:r>
              <a:rPr lang="en-US" sz="900" dirty="0" smtClean="0"/>
              <a:t>Right: </a:t>
            </a:r>
            <a:r>
              <a:rPr lang="en-US" sz="900" dirty="0" err="1" smtClean="0"/>
              <a:t>Monoitu</a:t>
            </a:r>
            <a:r>
              <a:rPr lang="en-US" sz="900" dirty="0" smtClean="0"/>
              <a:t> Health Center, Bougainville with nurse, Sr. M. </a:t>
            </a:r>
            <a:r>
              <a:rPr lang="en-US" sz="900" dirty="0" err="1" smtClean="0"/>
              <a:t>Melita</a:t>
            </a:r>
            <a:r>
              <a:rPr lang="en-US" sz="900" dirty="0" smtClean="0"/>
              <a:t> (Sr. Frances Dunn) SMSM. 1963. </a:t>
            </a:r>
            <a:r>
              <a:rPr lang="en-US" sz="900" dirty="0" err="1" smtClean="0"/>
              <a:t>Photograh</a:t>
            </a:r>
            <a:r>
              <a:rPr lang="en-US" sz="900" dirty="0" smtClean="0"/>
              <a:t> donated to archives by Sr. Frances Dunn, SMSM</a:t>
            </a:r>
            <a:endParaRPr lang="en-US" sz="900" dirty="0"/>
          </a:p>
        </p:txBody>
      </p:sp>
      <p:sp>
        <p:nvSpPr>
          <p:cNvPr id="7" name="TextBox 6"/>
          <p:cNvSpPr txBox="1"/>
          <p:nvPr/>
        </p:nvSpPr>
        <p:spPr>
          <a:xfrm>
            <a:off x="0" y="4504888"/>
            <a:ext cx="1602548" cy="784830"/>
          </a:xfrm>
          <a:prstGeom prst="rect">
            <a:avLst/>
          </a:prstGeom>
          <a:noFill/>
        </p:spPr>
        <p:txBody>
          <a:bodyPr wrap="square" rtlCol="0">
            <a:spAutoFit/>
          </a:bodyPr>
          <a:lstStyle/>
          <a:p>
            <a:r>
              <a:rPr lang="en-US" sz="900" dirty="0" smtClean="0"/>
              <a:t>Right: Back of image, inscribed: “New Hospital </a:t>
            </a:r>
            <a:r>
              <a:rPr lang="en-US" sz="900" dirty="0" err="1" smtClean="0"/>
              <a:t>Monoitu</a:t>
            </a:r>
            <a:r>
              <a:rPr lang="en-US" sz="900" dirty="0" smtClean="0"/>
              <a:t> Health Center, around 1963 Nurse Sr. Fran Dunn (Sr. M. </a:t>
            </a:r>
            <a:r>
              <a:rPr lang="en-US" sz="900" dirty="0" err="1" smtClean="0"/>
              <a:t>Melita</a:t>
            </a:r>
            <a:r>
              <a:rPr lang="en-US" sz="900" dirty="0" smtClean="0"/>
              <a:t>)” </a:t>
            </a:r>
            <a:endParaRPr lang="en-US" sz="900" dirty="0"/>
          </a:p>
        </p:txBody>
      </p:sp>
      <p:sp>
        <p:nvSpPr>
          <p:cNvPr id="9" name="TextBox 8"/>
          <p:cNvSpPr txBox="1"/>
          <p:nvPr/>
        </p:nvSpPr>
        <p:spPr>
          <a:xfrm>
            <a:off x="10130685" y="1249960"/>
            <a:ext cx="1966240" cy="923330"/>
          </a:xfrm>
          <a:prstGeom prst="rect">
            <a:avLst/>
          </a:prstGeom>
          <a:noFill/>
        </p:spPr>
        <p:txBody>
          <a:bodyPr wrap="square" rtlCol="0">
            <a:spAutoFit/>
          </a:bodyPr>
          <a:lstStyle/>
          <a:p>
            <a:r>
              <a:rPr lang="en-US" sz="900" dirty="0" smtClean="0"/>
              <a:t>Left: Bougainville Wharf at </a:t>
            </a:r>
            <a:r>
              <a:rPr lang="en-US" sz="900" dirty="0" err="1" smtClean="0"/>
              <a:t>Tsiroge</a:t>
            </a:r>
            <a:r>
              <a:rPr lang="en-US" sz="900" dirty="0" smtClean="0"/>
              <a:t>, Bougainville; background, </a:t>
            </a:r>
            <a:r>
              <a:rPr lang="en-US" sz="900" dirty="0" err="1" smtClean="0"/>
              <a:t>Taiof</a:t>
            </a:r>
            <a:r>
              <a:rPr lang="en-US" sz="900" dirty="0" smtClean="0"/>
              <a:t> Island. Foreground left to right: The St. Theresa, The St. Joseph, The St. Charles. Postcard donated to archives by Sr. Frances Dunn, SMSM</a:t>
            </a:r>
            <a:endParaRPr lang="en-US" sz="900" dirty="0"/>
          </a:p>
        </p:txBody>
      </p:sp>
      <p:sp>
        <p:nvSpPr>
          <p:cNvPr id="10" name="TextBox 9"/>
          <p:cNvSpPr txBox="1"/>
          <p:nvPr/>
        </p:nvSpPr>
        <p:spPr>
          <a:xfrm>
            <a:off x="10130685" y="4379053"/>
            <a:ext cx="1966239" cy="923330"/>
          </a:xfrm>
          <a:prstGeom prst="rect">
            <a:avLst/>
          </a:prstGeom>
          <a:noFill/>
        </p:spPr>
        <p:txBody>
          <a:bodyPr wrap="square" rtlCol="0">
            <a:spAutoFit/>
          </a:bodyPr>
          <a:lstStyle/>
          <a:p>
            <a:r>
              <a:rPr lang="en-US" sz="900" dirty="0" smtClean="0"/>
              <a:t>Left: Back of image, inscribed: “Wharf at </a:t>
            </a:r>
            <a:r>
              <a:rPr lang="en-US" sz="900" dirty="0" err="1" smtClean="0"/>
              <a:t>Tsiroge</a:t>
            </a:r>
            <a:r>
              <a:rPr lang="en-US" sz="900" dirty="0" smtClean="0"/>
              <a:t>—looking across at </a:t>
            </a:r>
            <a:r>
              <a:rPr lang="en-US" sz="900" dirty="0" err="1" smtClean="0"/>
              <a:t>Taiof</a:t>
            </a:r>
            <a:r>
              <a:rPr lang="en-US" sz="900" dirty="0" smtClean="0"/>
              <a:t> Island” “Do you remember?’ [different ink and penmanship] “L-R The St. Theresa, The St. Joseph, and The St. Charles”</a:t>
            </a:r>
            <a:endParaRPr lang="en-US" sz="900" dirty="0"/>
          </a:p>
        </p:txBody>
      </p:sp>
    </p:spTree>
    <p:extLst>
      <p:ext uri="{BB962C8B-B14F-4D97-AF65-F5344CB8AC3E}">
        <p14:creationId xmlns:p14="http://schemas.microsoft.com/office/powerpoint/2010/main" val="299157767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024" y="185970"/>
            <a:ext cx="4514088" cy="292912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5711" y="1493954"/>
            <a:ext cx="4578096" cy="308152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462" y="3509605"/>
            <a:ext cx="4629912" cy="3093720"/>
          </a:xfrm>
          <a:prstGeom prst="rect">
            <a:avLst/>
          </a:prstGeom>
        </p:spPr>
      </p:pic>
      <p:sp>
        <p:nvSpPr>
          <p:cNvPr id="5" name="TextBox 4"/>
          <p:cNvSpPr txBox="1"/>
          <p:nvPr/>
        </p:nvSpPr>
        <p:spPr>
          <a:xfrm>
            <a:off x="5031374" y="2457974"/>
            <a:ext cx="1755319" cy="923330"/>
          </a:xfrm>
          <a:prstGeom prst="rect">
            <a:avLst/>
          </a:prstGeom>
          <a:noFill/>
        </p:spPr>
        <p:txBody>
          <a:bodyPr wrap="square" rtlCol="0">
            <a:spAutoFit/>
          </a:bodyPr>
          <a:lstStyle/>
          <a:p>
            <a:r>
              <a:rPr lang="en-US" sz="900" dirty="0" smtClean="0"/>
              <a:t>Top left, bottom left, center right: images from the Feast of Our Lady Celebration, Bougainville, Papua New Guinea. Photographs (no inscriptions on backs of images)</a:t>
            </a:r>
            <a:endParaRPr lang="en-US" sz="900" dirty="0"/>
          </a:p>
        </p:txBody>
      </p:sp>
    </p:spTree>
    <p:extLst>
      <p:ext uri="{BB962C8B-B14F-4D97-AF65-F5344CB8AC3E}">
        <p14:creationId xmlns:p14="http://schemas.microsoft.com/office/powerpoint/2010/main" val="42868333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95800" cy="309372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 y="3798792"/>
            <a:ext cx="4376788" cy="303329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8107" y="0"/>
            <a:ext cx="4447032" cy="303885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8107" y="3787140"/>
            <a:ext cx="4498848" cy="3044952"/>
          </a:xfrm>
          <a:prstGeom prst="rect">
            <a:avLst/>
          </a:prstGeom>
        </p:spPr>
      </p:pic>
      <p:sp>
        <p:nvSpPr>
          <p:cNvPr id="6" name="TextBox 5"/>
          <p:cNvSpPr txBox="1"/>
          <p:nvPr/>
        </p:nvSpPr>
        <p:spPr>
          <a:xfrm>
            <a:off x="142613" y="3093720"/>
            <a:ext cx="4412609" cy="646331"/>
          </a:xfrm>
          <a:prstGeom prst="rect">
            <a:avLst/>
          </a:prstGeom>
          <a:noFill/>
        </p:spPr>
        <p:txBody>
          <a:bodyPr wrap="square" rtlCol="0">
            <a:spAutoFit/>
          </a:bodyPr>
          <a:lstStyle/>
          <a:p>
            <a:r>
              <a:rPr lang="en-US" sz="900" dirty="0" smtClean="0"/>
              <a:t>Above: Sr. M. Juliana Roper SMSM, from her departure ceremony, Bougainville, Papua New Guinea, 1984. Photograph. Ownership attributed to Sr. M. Juliana Roper. </a:t>
            </a:r>
          </a:p>
          <a:p>
            <a:r>
              <a:rPr lang="en-US" sz="900" dirty="0" smtClean="0"/>
              <a:t>Below: Back of image, inscribed: “Julie Bougainville 1988 at my departure ceremony given by the people, two of my very good friends and my ‘farewell’ cake’”</a:t>
            </a:r>
            <a:endParaRPr lang="en-US" sz="900" dirty="0"/>
          </a:p>
        </p:txBody>
      </p:sp>
      <p:sp>
        <p:nvSpPr>
          <p:cNvPr id="7" name="TextBox 6"/>
          <p:cNvSpPr txBox="1"/>
          <p:nvPr/>
        </p:nvSpPr>
        <p:spPr>
          <a:xfrm>
            <a:off x="5327009" y="3038856"/>
            <a:ext cx="6702804" cy="646331"/>
          </a:xfrm>
          <a:prstGeom prst="rect">
            <a:avLst/>
          </a:prstGeom>
          <a:noFill/>
        </p:spPr>
        <p:txBody>
          <a:bodyPr wrap="square" rtlCol="0">
            <a:spAutoFit/>
          </a:bodyPr>
          <a:lstStyle/>
          <a:p>
            <a:r>
              <a:rPr lang="en-US" sz="900" dirty="0" smtClean="0"/>
              <a:t>Above: Sr. M. Juliana Roper, proxy godmother to an Australian friend’s baby; Fr. Gerard Pelletier SM (deceased), </a:t>
            </a:r>
            <a:r>
              <a:rPr lang="en-US" sz="900" dirty="0" err="1" smtClean="0"/>
              <a:t>Tunuru</a:t>
            </a:r>
            <a:r>
              <a:rPr lang="en-US" sz="900" dirty="0" smtClean="0"/>
              <a:t>, Bougainville, May 7, 1988. Photograph. Ownership attributed to Sr. M. Juliana Roper.</a:t>
            </a:r>
          </a:p>
          <a:p>
            <a:r>
              <a:rPr lang="en-US" sz="900" dirty="0" smtClean="0"/>
              <a:t>Below: Back of image, inscribed: “Bougainville 1988 I am proxy god-mother for an Australian friend’s baby. Fr. Gerard Pelletier SM (since deceased)” </a:t>
            </a:r>
            <a:endParaRPr lang="en-US" sz="900" dirty="0"/>
          </a:p>
        </p:txBody>
      </p:sp>
    </p:spTree>
    <p:extLst>
      <p:ext uri="{BB962C8B-B14F-4D97-AF65-F5344CB8AC3E}">
        <p14:creationId xmlns:p14="http://schemas.microsoft.com/office/powerpoint/2010/main" val="27511845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230" y="2069984"/>
            <a:ext cx="4389120" cy="299313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2350" y="233313"/>
            <a:ext cx="4636008" cy="306933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7026" y="3302649"/>
            <a:ext cx="4626864" cy="3102864"/>
          </a:xfrm>
          <a:prstGeom prst="rect">
            <a:avLst/>
          </a:prstGeom>
        </p:spPr>
      </p:pic>
      <p:sp>
        <p:nvSpPr>
          <p:cNvPr id="5" name="TextBox 4"/>
          <p:cNvSpPr txBox="1"/>
          <p:nvPr/>
        </p:nvSpPr>
        <p:spPr>
          <a:xfrm>
            <a:off x="662730" y="5134062"/>
            <a:ext cx="2483142" cy="646331"/>
          </a:xfrm>
          <a:prstGeom prst="rect">
            <a:avLst/>
          </a:prstGeom>
          <a:noFill/>
        </p:spPr>
        <p:txBody>
          <a:bodyPr wrap="square" rtlCol="0">
            <a:spAutoFit/>
          </a:bodyPr>
          <a:lstStyle/>
          <a:p>
            <a:r>
              <a:rPr lang="en-US" sz="900" dirty="0" smtClean="0"/>
              <a:t>Above: Sr. M. Juliana Roper and Sr. M. Lawrence (Rita Edge), Bougainville, </a:t>
            </a:r>
            <a:r>
              <a:rPr lang="en-US" sz="900" dirty="0"/>
              <a:t>P</a:t>
            </a:r>
            <a:r>
              <a:rPr lang="en-US" sz="900" dirty="0" smtClean="0"/>
              <a:t>apua New Guinea. Photograph. Ownership attributed to Sr. M. Juliana Roper [no inscription on back of image]</a:t>
            </a:r>
            <a:endParaRPr lang="en-US" sz="900" dirty="0"/>
          </a:p>
        </p:txBody>
      </p:sp>
      <p:sp>
        <p:nvSpPr>
          <p:cNvPr id="6" name="TextBox 5"/>
          <p:cNvSpPr txBox="1"/>
          <p:nvPr/>
        </p:nvSpPr>
        <p:spPr>
          <a:xfrm>
            <a:off x="9583890" y="2332139"/>
            <a:ext cx="2252976" cy="1892826"/>
          </a:xfrm>
          <a:prstGeom prst="rect">
            <a:avLst/>
          </a:prstGeom>
          <a:noFill/>
        </p:spPr>
        <p:txBody>
          <a:bodyPr wrap="square" rtlCol="0">
            <a:spAutoFit/>
          </a:bodyPr>
          <a:lstStyle/>
          <a:p>
            <a:r>
              <a:rPr lang="en-US" sz="900" dirty="0" smtClean="0"/>
              <a:t>Top left: Retreat, </a:t>
            </a:r>
            <a:r>
              <a:rPr lang="en-US" sz="900" dirty="0" err="1" smtClean="0"/>
              <a:t>Tunuru</a:t>
            </a:r>
            <a:r>
              <a:rPr lang="en-US" sz="900" dirty="0" smtClean="0"/>
              <a:t>, Bougainville. Pictured, left to right: </a:t>
            </a:r>
            <a:r>
              <a:rPr lang="en-US" sz="900" dirty="0" err="1" smtClean="0"/>
              <a:t>Srs</a:t>
            </a:r>
            <a:r>
              <a:rPr lang="en-US" sz="900" dirty="0" smtClean="0"/>
              <a:t>. Kathleen, M. Juliana, </a:t>
            </a:r>
            <a:r>
              <a:rPr lang="en-US" sz="900" dirty="0" smtClean="0"/>
              <a:t>Mary Kenny</a:t>
            </a:r>
            <a:r>
              <a:rPr lang="en-US" sz="900" dirty="0" smtClean="0"/>
              <a:t>, </a:t>
            </a:r>
            <a:r>
              <a:rPr lang="en-US" sz="900" dirty="0" err="1" smtClean="0"/>
              <a:t>Margarete</a:t>
            </a:r>
            <a:r>
              <a:rPr lang="en-US" sz="900" dirty="0" smtClean="0"/>
              <a:t>, </a:t>
            </a:r>
            <a:r>
              <a:rPr lang="en-US" sz="900" dirty="0" err="1" smtClean="0"/>
              <a:t>Micaheline</a:t>
            </a:r>
            <a:r>
              <a:rPr lang="en-US" sz="900" dirty="0" smtClean="0"/>
              <a:t>, Borromeo, Lawrence, Gisele, Michael, </a:t>
            </a:r>
            <a:r>
              <a:rPr lang="en-US" sz="900" dirty="0" smtClean="0"/>
              <a:t>M. </a:t>
            </a:r>
            <a:r>
              <a:rPr lang="en-US" sz="900" smtClean="0"/>
              <a:t>Joan, </a:t>
            </a:r>
            <a:r>
              <a:rPr lang="en-US" sz="900" dirty="0" err="1" smtClean="0"/>
              <a:t>Immaculae</a:t>
            </a:r>
            <a:r>
              <a:rPr lang="en-US" sz="900" dirty="0" smtClean="0"/>
              <a:t>. Photograph.</a:t>
            </a:r>
            <a:r>
              <a:rPr lang="en-US" sz="900" dirty="0">
                <a:solidFill>
                  <a:prstClr val="black"/>
                </a:solidFill>
              </a:rPr>
              <a:t> Ownership attributed to Sr. M. Juliana Roper </a:t>
            </a:r>
            <a:endParaRPr lang="en-US" sz="900" dirty="0" smtClean="0"/>
          </a:p>
          <a:p>
            <a:endParaRPr lang="en-US" sz="900" dirty="0"/>
          </a:p>
          <a:p>
            <a:r>
              <a:rPr lang="en-US" sz="900" dirty="0" smtClean="0"/>
              <a:t>Below left: Back of image, inscribed: “Get-together—maybe a retreat in Bougainville; </a:t>
            </a:r>
            <a:r>
              <a:rPr lang="en-US" sz="900" dirty="0" err="1" smtClean="0"/>
              <a:t>Tunuru</a:t>
            </a:r>
            <a:r>
              <a:rPr lang="en-US" sz="900" dirty="0" smtClean="0"/>
              <a:t> or Kieta.” </a:t>
            </a:r>
          </a:p>
          <a:p>
            <a:endParaRPr lang="en-US" sz="900" dirty="0"/>
          </a:p>
          <a:p>
            <a:endParaRPr lang="en-US" sz="900" dirty="0"/>
          </a:p>
        </p:txBody>
      </p:sp>
    </p:spTree>
    <p:extLst>
      <p:ext uri="{BB962C8B-B14F-4D97-AF65-F5344CB8AC3E}">
        <p14:creationId xmlns:p14="http://schemas.microsoft.com/office/powerpoint/2010/main" val="6572303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4244829" cy="285344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88709"/>
            <a:ext cx="3970259" cy="263780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44829" y="9575"/>
            <a:ext cx="4275524" cy="284386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68156" y="3988709"/>
            <a:ext cx="3906090" cy="259665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9170" y="3754606"/>
            <a:ext cx="4044328" cy="2687773"/>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15006" y="921876"/>
            <a:ext cx="3258492" cy="2155646"/>
          </a:xfrm>
          <a:prstGeom prst="rect">
            <a:avLst/>
          </a:prstGeom>
        </p:spPr>
      </p:pic>
      <p:sp>
        <p:nvSpPr>
          <p:cNvPr id="8" name="TextBox 7"/>
          <p:cNvSpPr txBox="1"/>
          <p:nvPr/>
        </p:nvSpPr>
        <p:spPr>
          <a:xfrm>
            <a:off x="110189" y="2913244"/>
            <a:ext cx="3749879" cy="507831"/>
          </a:xfrm>
          <a:prstGeom prst="rect">
            <a:avLst/>
          </a:prstGeom>
          <a:noFill/>
        </p:spPr>
        <p:txBody>
          <a:bodyPr wrap="square" rtlCol="0">
            <a:spAutoFit/>
          </a:bodyPr>
          <a:lstStyle/>
          <a:p>
            <a:r>
              <a:rPr lang="en-US" sz="900" dirty="0" smtClean="0"/>
              <a:t>Above: 100</a:t>
            </a:r>
            <a:r>
              <a:rPr lang="en-US" sz="900" baseline="30000" dirty="0" smtClean="0"/>
              <a:t>th</a:t>
            </a:r>
            <a:r>
              <a:rPr lang="en-US" sz="900" dirty="0" smtClean="0"/>
              <a:t> Anniversary of Bougainville’s Evangelization. Celebration at </a:t>
            </a:r>
            <a:r>
              <a:rPr lang="en-US" sz="900" dirty="0" err="1" smtClean="0"/>
              <a:t>Tunuru</a:t>
            </a:r>
            <a:r>
              <a:rPr lang="en-US" sz="900" dirty="0" smtClean="0"/>
              <a:t>, Bougainville. August 2001. Photograph</a:t>
            </a:r>
          </a:p>
          <a:p>
            <a:r>
              <a:rPr lang="en-US" sz="900" dirty="0" smtClean="0"/>
              <a:t>Below: Back of image, inscribed</a:t>
            </a:r>
            <a:endParaRPr lang="en-US" sz="900" dirty="0"/>
          </a:p>
        </p:txBody>
      </p:sp>
      <p:sp>
        <p:nvSpPr>
          <p:cNvPr id="9" name="TextBox 8"/>
          <p:cNvSpPr txBox="1"/>
          <p:nvPr/>
        </p:nvSpPr>
        <p:spPr>
          <a:xfrm>
            <a:off x="4244829" y="3004789"/>
            <a:ext cx="3212983" cy="784830"/>
          </a:xfrm>
          <a:prstGeom prst="rect">
            <a:avLst/>
          </a:prstGeom>
          <a:noFill/>
        </p:spPr>
        <p:txBody>
          <a:bodyPr wrap="square" rtlCol="0">
            <a:spAutoFit/>
          </a:bodyPr>
          <a:lstStyle/>
          <a:p>
            <a:r>
              <a:rPr lang="en-US" sz="900" dirty="0" smtClean="0"/>
              <a:t>Above: Entrance Procession for the Liturgy, 100</a:t>
            </a:r>
            <a:r>
              <a:rPr lang="en-US" sz="900" baseline="30000" dirty="0" smtClean="0"/>
              <a:t>th</a:t>
            </a:r>
            <a:r>
              <a:rPr lang="en-US" sz="900" dirty="0" smtClean="0"/>
              <a:t> Anniversary of Bougainville’s Evangelization. Celebration at </a:t>
            </a:r>
            <a:r>
              <a:rPr lang="en-US" sz="900" dirty="0" err="1" smtClean="0"/>
              <a:t>Tunuru</a:t>
            </a:r>
            <a:r>
              <a:rPr lang="en-US" sz="900" dirty="0" smtClean="0"/>
              <a:t>, Bougainville, August 2001. Photograph</a:t>
            </a:r>
          </a:p>
          <a:p>
            <a:endParaRPr lang="en-US" sz="900" dirty="0" smtClean="0"/>
          </a:p>
          <a:p>
            <a:r>
              <a:rPr lang="en-US" sz="900" dirty="0" smtClean="0"/>
              <a:t>Below: Back of image, inscribed</a:t>
            </a:r>
            <a:endParaRPr lang="en-US" sz="900" dirty="0"/>
          </a:p>
        </p:txBody>
      </p:sp>
      <p:sp>
        <p:nvSpPr>
          <p:cNvPr id="10" name="TextBox 9"/>
          <p:cNvSpPr txBox="1"/>
          <p:nvPr/>
        </p:nvSpPr>
        <p:spPr>
          <a:xfrm>
            <a:off x="8623883" y="2980859"/>
            <a:ext cx="3449615" cy="646331"/>
          </a:xfrm>
          <a:prstGeom prst="rect">
            <a:avLst/>
          </a:prstGeom>
          <a:noFill/>
        </p:spPr>
        <p:txBody>
          <a:bodyPr wrap="square" rtlCol="0">
            <a:spAutoFit/>
          </a:bodyPr>
          <a:lstStyle/>
          <a:p>
            <a:r>
              <a:rPr lang="en-US" sz="900" dirty="0" smtClean="0"/>
              <a:t>Above: Back of image, inscribed</a:t>
            </a:r>
          </a:p>
          <a:p>
            <a:endParaRPr lang="en-US" sz="900" dirty="0" smtClean="0"/>
          </a:p>
          <a:p>
            <a:r>
              <a:rPr lang="en-US" sz="900" dirty="0" smtClean="0"/>
              <a:t>Below: </a:t>
            </a:r>
            <a:r>
              <a:rPr lang="en-US" sz="900" dirty="0"/>
              <a:t>100</a:t>
            </a:r>
            <a:r>
              <a:rPr lang="en-US" sz="900" baseline="30000" dirty="0"/>
              <a:t>th</a:t>
            </a:r>
            <a:r>
              <a:rPr lang="en-US" sz="900" dirty="0"/>
              <a:t> Anniversary of Bougainville’s Evangelization. Celebration at </a:t>
            </a:r>
            <a:r>
              <a:rPr lang="en-US" sz="900" dirty="0" err="1"/>
              <a:t>Tunuru</a:t>
            </a:r>
            <a:r>
              <a:rPr lang="en-US" sz="900" dirty="0"/>
              <a:t>, Bougainville. August 2001. </a:t>
            </a:r>
            <a:r>
              <a:rPr lang="en-US" sz="900" dirty="0" smtClean="0"/>
              <a:t>Photograph</a:t>
            </a:r>
            <a:endParaRPr lang="en-US" sz="900" dirty="0"/>
          </a:p>
        </p:txBody>
      </p:sp>
    </p:spTree>
    <p:extLst>
      <p:ext uri="{BB962C8B-B14F-4D97-AF65-F5344CB8AC3E}">
        <p14:creationId xmlns:p14="http://schemas.microsoft.com/office/powerpoint/2010/main" val="4220973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1065</TotalTime>
  <Words>4071</Words>
  <Application>Microsoft Office PowerPoint</Application>
  <PresentationFormat>Widescreen</PresentationFormat>
  <Paragraphs>214</Paragraphs>
  <Slides>52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ARCHIVES USER</dc:creator>
  <cp:lastModifiedBy>ARCHIVES USER</cp:lastModifiedBy>
  <cp:revision>76</cp:revision>
  <dcterms:created xsi:type="dcterms:W3CDTF">2025-05-27T15:19:20Z</dcterms:created>
  <dcterms:modified xsi:type="dcterms:W3CDTF">2025-08-04T14:27:06Z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